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7" r:id="rId1"/>
  </p:sldMasterIdLst>
  <p:notesMasterIdLst>
    <p:notesMasterId r:id="rId64"/>
  </p:notesMasterIdLst>
  <p:sldIdLst>
    <p:sldId id="269" r:id="rId2"/>
    <p:sldId id="302" r:id="rId3"/>
    <p:sldId id="303" r:id="rId4"/>
    <p:sldId id="270" r:id="rId5"/>
    <p:sldId id="304" r:id="rId6"/>
    <p:sldId id="329" r:id="rId7"/>
    <p:sldId id="306" r:id="rId8"/>
    <p:sldId id="258" r:id="rId9"/>
    <p:sldId id="263" r:id="rId10"/>
    <p:sldId id="264" r:id="rId11"/>
    <p:sldId id="307" r:id="rId12"/>
    <p:sldId id="272" r:id="rId13"/>
    <p:sldId id="271" r:id="rId14"/>
    <p:sldId id="257" r:id="rId15"/>
    <p:sldId id="297" r:id="rId16"/>
    <p:sldId id="308" r:id="rId17"/>
    <p:sldId id="309" r:id="rId18"/>
    <p:sldId id="267" r:id="rId19"/>
    <p:sldId id="321" r:id="rId20"/>
    <p:sldId id="322" r:id="rId21"/>
    <p:sldId id="324" r:id="rId22"/>
    <p:sldId id="323" r:id="rId23"/>
    <p:sldId id="325" r:id="rId24"/>
    <p:sldId id="273" r:id="rId25"/>
    <p:sldId id="259" r:id="rId26"/>
    <p:sldId id="300" r:id="rId27"/>
    <p:sldId id="298" r:id="rId28"/>
    <p:sldId id="299" r:id="rId29"/>
    <p:sldId id="310" r:id="rId30"/>
    <p:sldId id="311" r:id="rId31"/>
    <p:sldId id="274" r:id="rId32"/>
    <p:sldId id="275" r:id="rId33"/>
    <p:sldId id="305" r:id="rId34"/>
    <p:sldId id="281" r:id="rId35"/>
    <p:sldId id="276" r:id="rId36"/>
    <p:sldId id="277" r:id="rId37"/>
    <p:sldId id="280" r:id="rId38"/>
    <p:sldId id="282" r:id="rId39"/>
    <p:sldId id="278" r:id="rId40"/>
    <p:sldId id="283" r:id="rId41"/>
    <p:sldId id="285" r:id="rId42"/>
    <p:sldId id="293" r:id="rId43"/>
    <p:sldId id="295" r:id="rId44"/>
    <p:sldId id="327" r:id="rId45"/>
    <p:sldId id="286" r:id="rId46"/>
    <p:sldId id="287" r:id="rId47"/>
    <p:sldId id="294" r:id="rId48"/>
    <p:sldId id="296" r:id="rId49"/>
    <p:sldId id="290" r:id="rId50"/>
    <p:sldId id="330" r:id="rId51"/>
    <p:sldId id="332" r:id="rId52"/>
    <p:sldId id="331" r:id="rId53"/>
    <p:sldId id="284" r:id="rId54"/>
    <p:sldId id="312" r:id="rId55"/>
    <p:sldId id="328" r:id="rId56"/>
    <p:sldId id="315" r:id="rId57"/>
    <p:sldId id="316" r:id="rId58"/>
    <p:sldId id="326" r:id="rId59"/>
    <p:sldId id="317" r:id="rId60"/>
    <p:sldId id="318" r:id="rId61"/>
    <p:sldId id="320" r:id="rId62"/>
    <p:sldId id="313" r:id="rId63"/>
  </p:sldIdLst>
  <p:sldSz cx="12192000" cy="6858000"/>
  <p:notesSz cx="6858000" cy="9144000"/>
  <p:custDataLst>
    <p:tags r:id="rId6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96" userDrawn="1">
          <p15:clr>
            <a:srgbClr val="A4A3A4"/>
          </p15:clr>
        </p15:guide>
        <p15:guide id="2" pos="1056" userDrawn="1">
          <p15:clr>
            <a:srgbClr val="A4A3A4"/>
          </p15:clr>
        </p15:guide>
        <p15:guide id="3" pos="69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334"/>
    <a:srgbClr val="10069F"/>
    <a:srgbClr val="4E2A84"/>
    <a:srgbClr val="582E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52" autoAdjust="0"/>
    <p:restoredTop sz="94407" autoAdjust="0"/>
  </p:normalViewPr>
  <p:slideViewPr>
    <p:cSldViewPr>
      <p:cViewPr varScale="1">
        <p:scale>
          <a:sx n="123" d="100"/>
          <a:sy n="123" d="100"/>
        </p:scale>
        <p:origin x="368" y="192"/>
      </p:cViewPr>
      <p:guideLst>
        <p:guide orient="horz" pos="2496"/>
        <p:guide pos="1056"/>
        <p:guide pos="696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570D6A-FB49-A14C-9B03-21B3417100CD}" type="datetimeFigureOut">
              <a:rPr lang="en-US" smtClean="0"/>
              <a:t>9/25/20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CB6C83-B894-2740-9986-97D8BB6F6D98}" type="slidenum">
              <a:rPr lang="en-US" smtClean="0"/>
              <a:t>‹#›</a:t>
            </a:fld>
            <a:endParaRPr lang="en-US"/>
          </a:p>
        </p:txBody>
      </p:sp>
    </p:spTree>
    <p:extLst>
      <p:ext uri="{BB962C8B-B14F-4D97-AF65-F5344CB8AC3E}">
        <p14:creationId xmlns:p14="http://schemas.microsoft.com/office/powerpoint/2010/main" val="18016698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828800"/>
            <a:ext cx="10363200" cy="900546"/>
          </a:xfrm>
        </p:spPr>
        <p:txBody>
          <a:bodyPr/>
          <a:lstStyle>
            <a:lvl1pPr algn="l">
              <a:defRPr/>
            </a:lvl1pPr>
          </a:lstStyle>
          <a:p>
            <a:r>
              <a:rPr lang="en-US" dirty="0"/>
              <a:t>Click To Edit Title</a:t>
            </a:r>
          </a:p>
        </p:txBody>
      </p:sp>
      <p:cxnSp>
        <p:nvCxnSpPr>
          <p:cNvPr id="8" name="Straight Connector 7"/>
          <p:cNvCxnSpPr/>
          <p:nvPr/>
        </p:nvCxnSpPr>
        <p:spPr>
          <a:xfrm>
            <a:off x="914400" y="2819400"/>
            <a:ext cx="10363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914400" y="2895600"/>
            <a:ext cx="103632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cxnSp>
        <p:nvCxnSpPr>
          <p:cNvPr id="5" name="Straight Connector 4">
            <a:extLst>
              <a:ext uri="{FF2B5EF4-FFF2-40B4-BE49-F238E27FC236}">
                <a16:creationId xmlns:a16="http://schemas.microsoft.com/office/drawing/2014/main" id="{B24540F9-1BAB-4C4E-A0A5-C163E2E42D98}"/>
              </a:ext>
            </a:extLst>
          </p:cNvPr>
          <p:cNvCxnSpPr/>
          <p:nvPr userDrawn="1"/>
        </p:nvCxnSpPr>
        <p:spPr>
          <a:xfrm>
            <a:off x="914400" y="2819400"/>
            <a:ext cx="10363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C:\Users\njones\Dropbox (2U)\Work\Designing Slides\SMU\Design Brief\logo\logo_datasci_SMU.png">
            <a:extLst>
              <a:ext uri="{FF2B5EF4-FFF2-40B4-BE49-F238E27FC236}">
                <a16:creationId xmlns:a16="http://schemas.microsoft.com/office/drawing/2014/main" id="{D137D1AC-7F69-1D46-A8F1-DEA912242807}"/>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06402" y="6386563"/>
            <a:ext cx="2348007" cy="207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618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_End Slid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72C6DD7-7A9D-C54B-8751-0258F3EBC6B9}"/>
              </a:ext>
            </a:extLst>
          </p:cNvPr>
          <p:cNvSpPr>
            <a:spLocks noGrp="1"/>
          </p:cNvSpPr>
          <p:nvPr>
            <p:ph type="body" idx="1" hasCustomPrompt="1"/>
          </p:nvPr>
        </p:nvSpPr>
        <p:spPr>
          <a:xfrm>
            <a:off x="963084" y="205740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Insert Title from Title Slide (no subtitles)</a:t>
            </a:r>
          </a:p>
        </p:txBody>
      </p:sp>
    </p:spTree>
    <p:extLst>
      <p:ext uri="{BB962C8B-B14F-4D97-AF65-F5344CB8AC3E}">
        <p14:creationId xmlns:p14="http://schemas.microsoft.com/office/powerpoint/2010/main" val="3126760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56F4DF2E-D1F4-234D-96D4-7A2F9A7D5951}"/>
              </a:ext>
            </a:extLst>
          </p:cNvPr>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6478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1"/>
            <a:ext cx="10363200" cy="1362075"/>
          </a:xfrm>
        </p:spPr>
        <p:txBody>
          <a:bodyPr anchor="t"/>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7" name="Straight Connector 6"/>
          <p:cNvCxnSpPr/>
          <p:nvPr/>
        </p:nvCxnSpPr>
        <p:spPr>
          <a:xfrm>
            <a:off x="963084" y="4406900"/>
            <a:ext cx="10363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56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E28763C-4FA1-AA44-B83F-2714995535AF}"/>
              </a:ext>
            </a:extLst>
          </p:cNvPr>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3856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417638"/>
            <a:ext cx="5386917"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590800"/>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417638"/>
            <a:ext cx="5389033"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2642" y="2590800"/>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33FB1A9-D885-D347-8B92-6DDC9478C1F7}"/>
              </a:ext>
            </a:extLst>
          </p:cNvPr>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1743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616322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Horizontal Ru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3" name="Straight Connector 2"/>
          <p:cNvCxnSpPr/>
          <p:nvPr/>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6B8FC0B6-8F29-CE42-B746-E32B7770BA9B}"/>
              </a:ext>
            </a:extLst>
          </p:cNvPr>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13828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7448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pic>
        <p:nvPicPr>
          <p:cNvPr id="4" name="Picture 3" descr="C:\Users\njones\Dropbox (2U)\Work\Designing Slides\SMU\Design Brief\logo\logo_datasci_SMU.png">
            <a:extLst>
              <a:ext uri="{FF2B5EF4-FFF2-40B4-BE49-F238E27FC236}">
                <a16:creationId xmlns:a16="http://schemas.microsoft.com/office/drawing/2014/main" id="{A8BE61F9-4FFF-AB42-87FC-9AF0E4D26C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2778677"/>
            <a:ext cx="7772399" cy="686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182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28600"/>
            <a:ext cx="109728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p:cNvSpPr/>
          <p:nvPr/>
        </p:nvSpPr>
        <p:spPr>
          <a:xfrm>
            <a:off x="0" y="6779932"/>
            <a:ext cx="12192000" cy="9144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Rectangle 13"/>
          <p:cNvSpPr/>
          <p:nvPr/>
        </p:nvSpPr>
        <p:spPr>
          <a:xfrm>
            <a:off x="0" y="0"/>
            <a:ext cx="12192000" cy="30480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descr="C:\Users\njones\Dropbox (2U)\Work\Designing Slides\SMU\Design Brief\logo\logo_datasci_SMU.png">
            <a:extLst>
              <a:ext uri="{FF2B5EF4-FFF2-40B4-BE49-F238E27FC236}">
                <a16:creationId xmlns:a16="http://schemas.microsoft.com/office/drawing/2014/main" id="{BCF6190F-84A6-1048-97E4-FDAD758121E8}"/>
              </a:ext>
            </a:extLst>
          </p:cNvPr>
          <p:cNvPicPr>
            <a:picLocks noChangeAspect="1" noChangeArrowheads="1"/>
          </p:cNvPicPr>
          <p:nvPr/>
        </p:nvPicPr>
        <p:blipFill>
          <a:blip r:embed="rId12" cstate="print">
            <a:extLst>
              <a:ext uri="{BEBA8EAE-BF5A-486C-A8C5-ECC9F3942E4B}">
                <a14:imgProps xmlns:a14="http://schemas.microsoft.com/office/drawing/2010/main">
                  <a14:imgLayer r:embed="rId13">
                    <a14:imgEffect>
                      <a14:brightnessContrast bright="92000"/>
                    </a14:imgEffect>
                  </a14:imgLayer>
                </a14:imgProps>
              </a:ext>
              <a:ext uri="{28A0092B-C50C-407E-A947-70E740481C1C}">
                <a14:useLocalDpi xmlns:a14="http://schemas.microsoft.com/office/drawing/2010/main" val="0"/>
              </a:ext>
            </a:extLst>
          </a:blip>
          <a:srcRect/>
          <a:stretch>
            <a:fillRect/>
          </a:stretch>
        </p:blipFill>
        <p:spPr bwMode="auto">
          <a:xfrm>
            <a:off x="406402" y="73152"/>
            <a:ext cx="1761005" cy="15544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CE8CB01-9446-BC4C-98A6-4001A65B7D7E}"/>
              </a:ext>
            </a:extLst>
          </p:cNvPr>
          <p:cNvSpPr/>
          <p:nvPr userDrawn="1"/>
        </p:nvSpPr>
        <p:spPr>
          <a:xfrm>
            <a:off x="0" y="6779932"/>
            <a:ext cx="12192000" cy="9144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a:extLst>
              <a:ext uri="{FF2B5EF4-FFF2-40B4-BE49-F238E27FC236}">
                <a16:creationId xmlns:a16="http://schemas.microsoft.com/office/drawing/2014/main" id="{A9C3140A-ACF9-2A42-A574-62B854CB1AF3}"/>
              </a:ext>
            </a:extLst>
          </p:cNvPr>
          <p:cNvSpPr/>
          <p:nvPr userDrawn="1"/>
        </p:nvSpPr>
        <p:spPr>
          <a:xfrm>
            <a:off x="0" y="0"/>
            <a:ext cx="12192000" cy="30480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259165051"/>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Lst>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0.png"/><Relationship Id="rId4" Type="http://schemas.openxmlformats.org/officeDocument/2006/relationships/image" Target="../media/image10.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2.tiff"/><Relationship Id="rId5" Type="http://schemas.openxmlformats.org/officeDocument/2006/relationships/image" Target="../media/image21.tiff"/><Relationship Id="rId4" Type="http://schemas.openxmlformats.org/officeDocument/2006/relationships/image" Target="../media/image2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2.tiff"/><Relationship Id="rId5" Type="http://schemas.openxmlformats.org/officeDocument/2006/relationships/image" Target="../media/image21.tiff"/><Relationship Id="rId4" Type="http://schemas.openxmlformats.org/officeDocument/2006/relationships/image" Target="../media/image2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0.png"/><Relationship Id="rId4" Type="http://schemas.openxmlformats.org/officeDocument/2006/relationships/image" Target="../media/image1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p:txBody>
          <a:bodyPr>
            <a:normAutofit fontScale="90000"/>
          </a:bodyPr>
          <a:lstStyle/>
          <a:p>
            <a:r>
              <a:rPr lang="en-US" dirty="0"/>
              <a:t>Unit 4 Type I and Type II Error and Power</a:t>
            </a:r>
          </a:p>
        </p:txBody>
      </p:sp>
      <p:sp>
        <p:nvSpPr>
          <p:cNvPr id="5" name="Subtitle 4">
            <a:extLst>
              <a:ext uri="{FF2B5EF4-FFF2-40B4-BE49-F238E27FC236}">
                <a16:creationId xmlns:a16="http://schemas.microsoft.com/office/drawing/2014/main" id="{BC70345B-CBBF-4A4A-BE6F-F800145B6F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42512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2"/>
          <a:stretch>
            <a:fillRect/>
          </a:stretch>
        </p:blipFill>
        <p:spPr>
          <a:xfrm>
            <a:off x="692726" y="1238825"/>
            <a:ext cx="9982200" cy="2197100"/>
          </a:xfrm>
          <a:prstGeom prst="rect">
            <a:avLst/>
          </a:prstGeom>
        </p:spPr>
      </p:pic>
      <p:sp>
        <p:nvSpPr>
          <p:cNvPr id="2" name="Title 1"/>
          <p:cNvSpPr>
            <a:spLocks noGrp="1"/>
          </p:cNvSpPr>
          <p:nvPr>
            <p:ph type="title"/>
          </p:nvPr>
        </p:nvSpPr>
        <p:spPr>
          <a:xfrm>
            <a:off x="838199" y="223064"/>
            <a:ext cx="10515600" cy="811258"/>
          </a:xfrm>
        </p:spPr>
        <p:txBody>
          <a:bodyPr/>
          <a:lstStyle/>
          <a:p>
            <a:r>
              <a:rPr lang="en-US" dirty="0"/>
              <a:t>POWER.T.TEST</a:t>
            </a:r>
          </a:p>
        </p:txBody>
      </p:sp>
      <mc:AlternateContent xmlns:mc="http://schemas.openxmlformats.org/markup-compatibility/2006" xmlns:a14="http://schemas.microsoft.com/office/drawing/2010/main">
        <mc:Choice Requires="a14">
          <p:sp>
            <p:nvSpPr>
              <p:cNvPr id="10" name="TextBox 9"/>
              <p:cNvSpPr txBox="1"/>
              <p:nvPr/>
            </p:nvSpPr>
            <p:spPr>
              <a:xfrm>
                <a:off x="1724891" y="3927764"/>
                <a:ext cx="9137071" cy="2062103"/>
              </a:xfrm>
              <a:prstGeom prst="rect">
                <a:avLst/>
              </a:prstGeom>
              <a:noFill/>
            </p:spPr>
            <p:txBody>
              <a:bodyPr wrap="square" rtlCol="0">
                <a:spAutoFit/>
              </a:bodyPr>
              <a:lstStyle/>
              <a:p>
                <a:r>
                  <a:rPr lang="en-US" dirty="0"/>
                  <a:t>n = sample size (per group)</a:t>
                </a:r>
              </a:p>
              <a:p>
                <a:r>
                  <a:rPr lang="en-US" dirty="0"/>
                  <a:t>delta = effect size   ( </a:t>
                </a:r>
                <a14:m>
                  <m:oMath xmlns:m="http://schemas.openxmlformats.org/officeDocument/2006/math">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ea typeface="Cambria Math" charset="0"/>
                            <a:cs typeface="Cambria Math" charset="0"/>
                          </a:rPr>
                          <m:t>𝜇</m:t>
                        </m:r>
                      </m:e>
                      <m:sub>
                        <m:r>
                          <a:rPr lang="en-US" b="0" i="1" smtClean="0">
                            <a:latin typeface="Cambria Math" charset="0"/>
                          </a:rPr>
                          <m:t>0</m:t>
                        </m:r>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1</m:t>
                        </m:r>
                      </m:sub>
                    </m:sSub>
                    <m:r>
                      <a:rPr lang="en-US" b="0" i="1" smtClean="0">
                        <a:latin typeface="Cambria Math" charset="0"/>
                      </a:rPr>
                      <m:t>|</m:t>
                    </m:r>
                  </m:oMath>
                </a14:m>
                <a:r>
                  <a:rPr lang="en-US" dirty="0"/>
                  <a:t> )</a:t>
                </a:r>
              </a:p>
              <a:p>
                <a:r>
                  <a:rPr lang="en-US" dirty="0" err="1"/>
                  <a:t>sd</a:t>
                </a:r>
                <a:r>
                  <a:rPr lang="en-US" dirty="0"/>
                  <a:t> = standard deviation </a:t>
                </a:r>
              </a:p>
              <a:p>
                <a:r>
                  <a:rPr lang="en-US" dirty="0"/>
                  <a:t>power = probability of rejecting when the null is false (finding an effect when there is one)</a:t>
                </a:r>
              </a:p>
              <a:p>
                <a:r>
                  <a:rPr lang="en-US" dirty="0" err="1"/>
                  <a:t>sig.level</a:t>
                </a:r>
                <a:r>
                  <a:rPr lang="en-US" dirty="0"/>
                  <a:t> = probability of rejecting when null hypothesis is true (alpha)</a:t>
                </a:r>
              </a:p>
              <a:p>
                <a:endParaRPr lang="en-US" dirty="0"/>
              </a:p>
              <a:p>
                <a:r>
                  <a:rPr lang="en-US" sz="2000" b="1" i="1" dirty="0"/>
                  <a:t>Given any 4 of these, we can find the fifth. (one must be left blank) </a:t>
                </a:r>
              </a:p>
            </p:txBody>
          </p:sp>
        </mc:Choice>
        <mc:Fallback xmlns="">
          <p:sp>
            <p:nvSpPr>
              <p:cNvPr id="10" name="TextBox 9"/>
              <p:cNvSpPr txBox="1">
                <a:spLocks noRot="1" noChangeAspect="1" noMove="1" noResize="1" noEditPoints="1" noAdjustHandles="1" noChangeArrowheads="1" noChangeShapeType="1" noTextEdit="1"/>
              </p:cNvSpPr>
              <p:nvPr/>
            </p:nvSpPr>
            <p:spPr>
              <a:xfrm>
                <a:off x="1724891" y="3927764"/>
                <a:ext cx="9137071" cy="2062103"/>
              </a:xfrm>
              <a:prstGeom prst="rect">
                <a:avLst/>
              </a:prstGeom>
              <a:blipFill rotWithShape="0">
                <a:blip r:embed="rId3"/>
                <a:stretch>
                  <a:fillRect l="-734" t="-1475" b="-4130"/>
                </a:stretch>
              </a:blipFill>
            </p:spPr>
            <p:txBody>
              <a:bodyPr/>
              <a:lstStyle/>
              <a:p>
                <a:r>
                  <a:rPr lang="en-US">
                    <a:noFill/>
                  </a:rPr>
                  <a:t> </a:t>
                </a:r>
              </a:p>
            </p:txBody>
          </p:sp>
        </mc:Fallback>
      </mc:AlternateContent>
    </p:spTree>
    <p:extLst>
      <p:ext uri="{BB962C8B-B14F-4D97-AF65-F5344CB8AC3E}">
        <p14:creationId xmlns:p14="http://schemas.microsoft.com/office/powerpoint/2010/main" val="6937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fade">
                                      <p:cBhvr>
                                        <p:cTn id="22" dur="500"/>
                                        <p:tgtEl>
                                          <p:spTgt spid="1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animEffect transition="in" filter="fade">
                                      <p:cBhvr>
                                        <p:cTn id="27" dur="500"/>
                                        <p:tgtEl>
                                          <p:spTgt spid="10">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xEl>
                                              <p:pRg st="4" end="4"/>
                                            </p:txEl>
                                          </p:spTgt>
                                        </p:tgtEl>
                                        <p:attrNameLst>
                                          <p:attrName>style.visibility</p:attrName>
                                        </p:attrNameLst>
                                      </p:cBhvr>
                                      <p:to>
                                        <p:strVal val="visible"/>
                                      </p:to>
                                    </p:set>
                                    <p:animEffect transition="in" filter="fade">
                                      <p:cBhvr>
                                        <p:cTn id="32" dur="500"/>
                                        <p:tgtEl>
                                          <p:spTgt spid="10">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xEl>
                                              <p:pRg st="6" end="6"/>
                                            </p:txEl>
                                          </p:spTgt>
                                        </p:tgtEl>
                                        <p:attrNameLst>
                                          <p:attrName>style.visibility</p:attrName>
                                        </p:attrNameLst>
                                      </p:cBhvr>
                                      <p:to>
                                        <p:strVal val="visible"/>
                                      </p:to>
                                    </p:set>
                                    <p:animEffect transition="in" filter="fade">
                                      <p:cBhvr>
                                        <p:cTn id="37"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23064"/>
            <a:ext cx="10515600" cy="811258"/>
          </a:xfrm>
        </p:spPr>
        <p:txBody>
          <a:bodyPr/>
          <a:lstStyle/>
          <a:p>
            <a:r>
              <a:rPr lang="en-US" dirty="0"/>
              <a:t>Proc Power</a:t>
            </a:r>
          </a:p>
        </p:txBody>
      </p:sp>
      <p:sp>
        <p:nvSpPr>
          <p:cNvPr id="3" name="Rectangle 2">
            <a:extLst>
              <a:ext uri="{FF2B5EF4-FFF2-40B4-BE49-F238E27FC236}">
                <a16:creationId xmlns:a16="http://schemas.microsoft.com/office/drawing/2014/main" id="{DC53A8B5-8613-8B4A-9B9E-856DF38669E0}"/>
              </a:ext>
            </a:extLst>
          </p:cNvPr>
          <p:cNvSpPr/>
          <p:nvPr/>
        </p:nvSpPr>
        <p:spPr>
          <a:xfrm>
            <a:off x="2743200" y="2449995"/>
            <a:ext cx="2590800" cy="2862322"/>
          </a:xfrm>
          <a:prstGeom prst="rect">
            <a:avLst/>
          </a:prstGeom>
        </p:spPr>
        <p:txBody>
          <a:bodyPr wrap="square">
            <a:spAutoFit/>
          </a:bodyPr>
          <a:lstStyle/>
          <a:p>
            <a:r>
              <a:rPr lang="en-US" b="1" dirty="0">
                <a:solidFill>
                  <a:srgbClr val="000080"/>
                </a:solidFill>
                <a:latin typeface="Helvetica" pitchFamily="2" charset="0"/>
              </a:rPr>
              <a:t>proc</a:t>
            </a:r>
            <a:r>
              <a:rPr lang="en-US" dirty="0">
                <a:solidFill>
                  <a:srgbClr val="000000"/>
                </a:solidFill>
                <a:latin typeface="Helvetica" pitchFamily="2" charset="0"/>
              </a:rPr>
              <a:t> </a:t>
            </a:r>
            <a:r>
              <a:rPr lang="en-US" b="1" dirty="0">
                <a:solidFill>
                  <a:srgbClr val="000080"/>
                </a:solidFill>
                <a:latin typeface="Helvetica" pitchFamily="2" charset="0"/>
              </a:rPr>
              <a:t>power</a:t>
            </a:r>
            <a:r>
              <a:rPr lang="en-US" dirty="0">
                <a:solidFill>
                  <a:srgbClr val="000000"/>
                </a:solidFill>
                <a:latin typeface="Helvetica" pitchFamily="2" charset="0"/>
              </a:rPr>
              <a:t>;</a:t>
            </a:r>
            <a:endParaRPr lang="en-US" dirty="0">
              <a:solidFill>
                <a:srgbClr val="000080"/>
              </a:solidFill>
              <a:latin typeface="Helvetica" pitchFamily="2" charset="0"/>
            </a:endParaRPr>
          </a:p>
          <a:p>
            <a:r>
              <a:rPr lang="en-US" dirty="0">
                <a:solidFill>
                  <a:srgbClr val="000000"/>
                </a:solidFill>
                <a:latin typeface="Helvetica" pitchFamily="2" charset="0"/>
              </a:rPr>
              <a:t>   </a:t>
            </a:r>
            <a:r>
              <a:rPr lang="en-US" dirty="0" err="1">
                <a:solidFill>
                  <a:srgbClr val="0000FF"/>
                </a:solidFill>
                <a:latin typeface="Helvetica" pitchFamily="2" charset="0"/>
              </a:rPr>
              <a:t>onesamplemeans</a:t>
            </a:r>
            <a:endParaRPr lang="en-US" dirty="0">
              <a:solidFill>
                <a:srgbClr val="0000FF"/>
              </a:solidFill>
              <a:latin typeface="Helvetica" pitchFamily="2" charset="0"/>
            </a:endParaRPr>
          </a:p>
          <a:p>
            <a:r>
              <a:rPr lang="en-US" dirty="0">
                <a:latin typeface="Helvetica" pitchFamily="2" charset="0"/>
              </a:rPr>
              <a:t>     </a:t>
            </a:r>
            <a:r>
              <a:rPr lang="en-US" dirty="0">
                <a:solidFill>
                  <a:srgbClr val="0000FF"/>
                </a:solidFill>
                <a:latin typeface="Helvetica" pitchFamily="2" charset="0"/>
              </a:rPr>
              <a:t>sides</a:t>
            </a:r>
            <a:r>
              <a:rPr lang="en-US" dirty="0">
                <a:latin typeface="Helvetica" pitchFamily="2" charset="0"/>
              </a:rPr>
              <a:t> = </a:t>
            </a:r>
            <a:r>
              <a:rPr lang="en-US" b="1" dirty="0">
                <a:solidFill>
                  <a:srgbClr val="008080"/>
                </a:solidFill>
                <a:latin typeface="Helvetica" pitchFamily="2" charset="0"/>
              </a:rPr>
              <a:t>1</a:t>
            </a:r>
            <a:endParaRPr lang="en-US" dirty="0">
              <a:latin typeface="Helvetica" pitchFamily="2" charset="0"/>
            </a:endParaRPr>
          </a:p>
          <a:p>
            <a:r>
              <a:rPr lang="en-US" dirty="0">
                <a:latin typeface="Helvetica" pitchFamily="2" charset="0"/>
              </a:rPr>
              <a:t>     </a:t>
            </a:r>
            <a:r>
              <a:rPr lang="en-US" dirty="0">
                <a:solidFill>
                  <a:srgbClr val="0000FF"/>
                </a:solidFill>
                <a:latin typeface="Helvetica" pitchFamily="2" charset="0"/>
              </a:rPr>
              <a:t>alpha</a:t>
            </a:r>
            <a:r>
              <a:rPr lang="en-US" dirty="0">
                <a:latin typeface="Helvetica" pitchFamily="2" charset="0"/>
              </a:rPr>
              <a:t> = </a:t>
            </a:r>
            <a:r>
              <a:rPr lang="en-US" b="1" dirty="0">
                <a:solidFill>
                  <a:srgbClr val="008080"/>
                </a:solidFill>
                <a:latin typeface="Helvetica" pitchFamily="2" charset="0"/>
              </a:rPr>
              <a:t>.1</a:t>
            </a:r>
            <a:endParaRPr lang="en-US" dirty="0">
              <a:latin typeface="Helvetica" pitchFamily="2" charset="0"/>
            </a:endParaRPr>
          </a:p>
          <a:p>
            <a:r>
              <a:rPr lang="en-US" dirty="0">
                <a:latin typeface="Helvetica" pitchFamily="2" charset="0"/>
              </a:rPr>
              <a:t>     </a:t>
            </a:r>
            <a:r>
              <a:rPr lang="en-US" dirty="0" err="1">
                <a:solidFill>
                  <a:srgbClr val="0000FF"/>
                </a:solidFill>
                <a:latin typeface="Helvetica" pitchFamily="2" charset="0"/>
              </a:rPr>
              <a:t>nullmean</a:t>
            </a:r>
            <a:r>
              <a:rPr lang="en-US" dirty="0">
                <a:latin typeface="Helvetica" pitchFamily="2" charset="0"/>
              </a:rPr>
              <a:t> = </a:t>
            </a:r>
            <a:r>
              <a:rPr lang="en-US" b="1" dirty="0">
                <a:solidFill>
                  <a:srgbClr val="008080"/>
                </a:solidFill>
                <a:latin typeface="Helvetica" pitchFamily="2" charset="0"/>
              </a:rPr>
              <a:t>20000</a:t>
            </a:r>
            <a:endParaRPr lang="en-US" dirty="0">
              <a:latin typeface="Helvetica" pitchFamily="2" charset="0"/>
            </a:endParaRPr>
          </a:p>
          <a:p>
            <a:r>
              <a:rPr lang="en-US" dirty="0">
                <a:latin typeface="Helvetica" pitchFamily="2" charset="0"/>
              </a:rPr>
              <a:t>      </a:t>
            </a:r>
            <a:r>
              <a:rPr lang="en-US" dirty="0">
                <a:solidFill>
                  <a:srgbClr val="0000FF"/>
                </a:solidFill>
                <a:latin typeface="Helvetica" pitchFamily="2" charset="0"/>
              </a:rPr>
              <a:t>mean</a:t>
            </a:r>
            <a:r>
              <a:rPr lang="en-US" dirty="0">
                <a:latin typeface="Helvetica" pitchFamily="2" charset="0"/>
              </a:rPr>
              <a:t> = </a:t>
            </a:r>
            <a:r>
              <a:rPr lang="en-US" b="1" dirty="0">
                <a:solidFill>
                  <a:srgbClr val="008080"/>
                </a:solidFill>
                <a:latin typeface="Helvetica" pitchFamily="2" charset="0"/>
              </a:rPr>
              <a:t>20450</a:t>
            </a:r>
            <a:endParaRPr lang="en-US" dirty="0">
              <a:latin typeface="Helvetica" pitchFamily="2" charset="0"/>
            </a:endParaRPr>
          </a:p>
          <a:p>
            <a:r>
              <a:rPr lang="en-US" dirty="0">
                <a:latin typeface="Helvetica" pitchFamily="2" charset="0"/>
              </a:rPr>
              <a:t>      </a:t>
            </a:r>
            <a:r>
              <a:rPr lang="en-US" dirty="0" err="1">
                <a:solidFill>
                  <a:srgbClr val="0000FF"/>
                </a:solidFill>
                <a:latin typeface="Helvetica" pitchFamily="2" charset="0"/>
              </a:rPr>
              <a:t>stddev</a:t>
            </a:r>
            <a:r>
              <a:rPr lang="en-US" dirty="0">
                <a:latin typeface="Helvetica" pitchFamily="2" charset="0"/>
              </a:rPr>
              <a:t> = </a:t>
            </a:r>
            <a:r>
              <a:rPr lang="en-US" b="1" dirty="0">
                <a:solidFill>
                  <a:srgbClr val="008080"/>
                </a:solidFill>
                <a:latin typeface="Helvetica" pitchFamily="2" charset="0"/>
              </a:rPr>
              <a:t>500</a:t>
            </a:r>
            <a:endParaRPr lang="en-US" dirty="0">
              <a:latin typeface="Helvetica" pitchFamily="2" charset="0"/>
            </a:endParaRPr>
          </a:p>
          <a:p>
            <a:r>
              <a:rPr lang="en-US" dirty="0">
                <a:latin typeface="Helvetica" pitchFamily="2" charset="0"/>
              </a:rPr>
              <a:t>      </a:t>
            </a:r>
            <a:r>
              <a:rPr lang="en-US" dirty="0" err="1">
                <a:solidFill>
                  <a:srgbClr val="0000FF"/>
                </a:solidFill>
                <a:latin typeface="Helvetica" pitchFamily="2" charset="0"/>
              </a:rPr>
              <a:t>ntotal</a:t>
            </a:r>
            <a:r>
              <a:rPr lang="en-US" dirty="0">
                <a:latin typeface="Helvetica" pitchFamily="2" charset="0"/>
              </a:rPr>
              <a:t> = </a:t>
            </a:r>
            <a:r>
              <a:rPr lang="en-US" b="1" dirty="0">
                <a:solidFill>
                  <a:srgbClr val="008080"/>
                </a:solidFill>
                <a:latin typeface="Helvetica" pitchFamily="2" charset="0"/>
              </a:rPr>
              <a:t>8</a:t>
            </a:r>
            <a:endParaRPr lang="en-US" dirty="0">
              <a:latin typeface="Helvetica" pitchFamily="2" charset="0"/>
            </a:endParaRPr>
          </a:p>
          <a:p>
            <a:r>
              <a:rPr lang="en-US" dirty="0">
                <a:latin typeface="Helvetica" pitchFamily="2" charset="0"/>
              </a:rPr>
              <a:t>      </a:t>
            </a:r>
            <a:r>
              <a:rPr lang="en-US" dirty="0">
                <a:solidFill>
                  <a:srgbClr val="0000FF"/>
                </a:solidFill>
                <a:latin typeface="Helvetica" pitchFamily="2" charset="0"/>
              </a:rPr>
              <a:t>power</a:t>
            </a:r>
            <a:r>
              <a:rPr lang="en-US" dirty="0">
                <a:latin typeface="Helvetica" pitchFamily="2" charset="0"/>
              </a:rPr>
              <a:t> = </a:t>
            </a:r>
            <a:r>
              <a:rPr lang="en-US" b="1" dirty="0">
                <a:solidFill>
                  <a:srgbClr val="008080"/>
                </a:solidFill>
                <a:latin typeface="Helvetica" pitchFamily="2" charset="0"/>
              </a:rPr>
              <a:t>.</a:t>
            </a:r>
            <a:r>
              <a:rPr lang="en-US" dirty="0">
                <a:latin typeface="Helvetica" pitchFamily="2" charset="0"/>
              </a:rPr>
              <a:t>;</a:t>
            </a:r>
          </a:p>
          <a:p>
            <a:r>
              <a:rPr lang="en-US" b="1" dirty="0">
                <a:solidFill>
                  <a:srgbClr val="000080"/>
                </a:solidFill>
                <a:latin typeface="Helvetica" pitchFamily="2" charset="0"/>
              </a:rPr>
              <a:t>run</a:t>
            </a:r>
            <a:r>
              <a:rPr lang="en-US" dirty="0">
                <a:solidFill>
                  <a:srgbClr val="000000"/>
                </a:solidFill>
                <a:latin typeface="Helvetica" pitchFamily="2" charset="0"/>
              </a:rPr>
              <a:t>;</a:t>
            </a:r>
            <a:endParaRPr lang="en-US" dirty="0">
              <a:solidFill>
                <a:srgbClr val="000080"/>
              </a:solidFill>
              <a:effectLst/>
              <a:latin typeface="Helvetica" pitchFamily="2" charset="0"/>
            </a:endParaRPr>
          </a:p>
        </p:txBody>
      </p:sp>
      <p:pic>
        <p:nvPicPr>
          <p:cNvPr id="4" name="Picture 3">
            <a:extLst>
              <a:ext uri="{FF2B5EF4-FFF2-40B4-BE49-F238E27FC236}">
                <a16:creationId xmlns:a16="http://schemas.microsoft.com/office/drawing/2014/main" id="{1468E34B-2884-F042-885E-3C3A32945A70}"/>
              </a:ext>
            </a:extLst>
          </p:cNvPr>
          <p:cNvPicPr>
            <a:picLocks noChangeAspect="1"/>
          </p:cNvPicPr>
          <p:nvPr/>
        </p:nvPicPr>
        <p:blipFill>
          <a:blip r:embed="rId2"/>
          <a:stretch>
            <a:fillRect/>
          </a:stretch>
        </p:blipFill>
        <p:spPr>
          <a:xfrm>
            <a:off x="7004424" y="1600200"/>
            <a:ext cx="2327088" cy="4561913"/>
          </a:xfrm>
          <a:prstGeom prst="rect">
            <a:avLst/>
          </a:prstGeom>
        </p:spPr>
      </p:pic>
    </p:spTree>
    <p:extLst>
      <p:ext uri="{BB962C8B-B14F-4D97-AF65-F5344CB8AC3E}">
        <p14:creationId xmlns:p14="http://schemas.microsoft.com/office/powerpoint/2010/main" val="1706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6669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p:txBody>
          <a:bodyPr>
            <a:normAutofit/>
          </a:bodyPr>
          <a:lstStyle/>
          <a:p>
            <a:r>
              <a:rPr lang="en-US" dirty="0"/>
              <a:t>Explanation to the Try It!</a:t>
            </a:r>
          </a:p>
        </p:txBody>
      </p:sp>
      <p:sp>
        <p:nvSpPr>
          <p:cNvPr id="5" name="Subtitle 4">
            <a:extLst>
              <a:ext uri="{FF2B5EF4-FFF2-40B4-BE49-F238E27FC236}">
                <a16:creationId xmlns:a16="http://schemas.microsoft.com/office/drawing/2014/main" id="{BC70345B-CBBF-4A4A-BE6F-F800145B6FCB}"/>
              </a:ext>
            </a:extLst>
          </p:cNvPr>
          <p:cNvSpPr>
            <a:spLocks noGrp="1"/>
          </p:cNvSpPr>
          <p:nvPr>
            <p:ph type="subTitle" idx="1"/>
          </p:nvPr>
        </p:nvSpPr>
        <p:spPr/>
        <p:txBody>
          <a:bodyPr/>
          <a:lstStyle/>
          <a:p>
            <a:r>
              <a:rPr lang="en-US" dirty="0"/>
              <a:t>Time Lapse</a:t>
            </a:r>
          </a:p>
        </p:txBody>
      </p:sp>
    </p:spTree>
    <p:extLst>
      <p:ext uri="{BB962C8B-B14F-4D97-AF65-F5344CB8AC3E}">
        <p14:creationId xmlns:p14="http://schemas.microsoft.com/office/powerpoint/2010/main" val="5064252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 1, Type II Error and Power!</a:t>
            </a:r>
          </a:p>
        </p:txBody>
      </p:sp>
      <p:sp>
        <p:nvSpPr>
          <p:cNvPr id="4" name="Rectangle 3"/>
          <p:cNvSpPr/>
          <p:nvPr/>
        </p:nvSpPr>
        <p:spPr>
          <a:xfrm>
            <a:off x="457200" y="1713033"/>
            <a:ext cx="10986448" cy="923330"/>
          </a:xfrm>
          <a:prstGeom prst="rect">
            <a:avLst/>
          </a:prstGeom>
        </p:spPr>
        <p:txBody>
          <a:bodyPr wrap="square">
            <a:spAutoFit/>
          </a:bodyPr>
          <a:lstStyle/>
          <a:p>
            <a:pPr marL="114300" marR="0">
              <a:spcBef>
                <a:spcPts val="0"/>
              </a:spcBef>
              <a:spcAft>
                <a:spcPts val="0"/>
              </a:spcAft>
            </a:pPr>
            <a:r>
              <a:rPr lang="en-US" b="1" dirty="0">
                <a:latin typeface="Cambria" charset="0"/>
                <a:ea typeface="Cambria" charset="0"/>
                <a:cs typeface="Times New Roman" charset="0"/>
              </a:rPr>
              <a:t>R</a:t>
            </a:r>
            <a:r>
              <a:rPr lang="en-US" b="1" dirty="0">
                <a:effectLst/>
                <a:latin typeface="Cambria" charset="0"/>
                <a:ea typeface="Cambria" charset="0"/>
                <a:cs typeface="Times New Roman" charset="0"/>
              </a:rPr>
              <a:t>andomly selected statistics students participated in an experiment to test their ability to determine when 1 min has passed.  Forty students yielded a sample mean of 58.3 sec.  Assuming that s = 9.5 sec, use a 0.05 level of significance to test the claim that the population mean is </a:t>
            </a:r>
            <a:r>
              <a:rPr lang="en-US" b="1" dirty="0">
                <a:latin typeface="Cambria" charset="0"/>
                <a:ea typeface="Cambria" charset="0"/>
                <a:cs typeface="Times New Roman" charset="0"/>
              </a:rPr>
              <a:t>different from</a:t>
            </a:r>
            <a:r>
              <a:rPr lang="en-US" b="1" dirty="0">
                <a:effectLst/>
                <a:latin typeface="Cambria" charset="0"/>
                <a:ea typeface="Cambria" charset="0"/>
                <a:cs typeface="Times New Roman" charset="0"/>
              </a:rPr>
              <a:t> 60 sec.  </a:t>
            </a:r>
            <a:endParaRPr lang="en-US" sz="2000" dirty="0">
              <a:effectLst/>
              <a:latin typeface="Cambria" charset="0"/>
              <a:ea typeface="Cambria" charset="0"/>
              <a:cs typeface="Times New Roman" charset="0"/>
            </a:endParaRPr>
          </a:p>
        </p:txBody>
      </p:sp>
      <p:sp>
        <p:nvSpPr>
          <p:cNvPr id="5" name="TextBox 4"/>
          <p:cNvSpPr txBox="1"/>
          <p:nvPr/>
        </p:nvSpPr>
        <p:spPr>
          <a:xfrm>
            <a:off x="316173" y="2965196"/>
            <a:ext cx="11559654" cy="646331"/>
          </a:xfrm>
          <a:prstGeom prst="rect">
            <a:avLst/>
          </a:prstGeom>
          <a:noFill/>
        </p:spPr>
        <p:txBody>
          <a:bodyPr wrap="square" rtlCol="0">
            <a:spAutoFit/>
          </a:bodyPr>
          <a:lstStyle/>
          <a:p>
            <a:r>
              <a:rPr lang="en-US" dirty="0"/>
              <a:t>Find the probability of concluding that the mean is different than 60 seconds when the true mean really is 60 seconds.  </a:t>
            </a:r>
          </a:p>
        </p:txBody>
      </p:sp>
      <p:sp>
        <p:nvSpPr>
          <p:cNvPr id="6" name="TextBox 5"/>
          <p:cNvSpPr txBox="1"/>
          <p:nvPr/>
        </p:nvSpPr>
        <p:spPr>
          <a:xfrm>
            <a:off x="316173" y="4290411"/>
            <a:ext cx="11559654" cy="369332"/>
          </a:xfrm>
          <a:prstGeom prst="rect">
            <a:avLst/>
          </a:prstGeom>
          <a:noFill/>
        </p:spPr>
        <p:txBody>
          <a:bodyPr wrap="square" rtlCol="0">
            <a:spAutoFit/>
          </a:bodyPr>
          <a:lstStyle/>
          <a:p>
            <a:r>
              <a:rPr lang="en-US" dirty="0"/>
              <a:t>Find the probability of failing to reject the mean being equal to 60 seconds when the true mean is 61 seconds.</a:t>
            </a:r>
          </a:p>
        </p:txBody>
      </p:sp>
      <p:sp>
        <p:nvSpPr>
          <p:cNvPr id="7" name="TextBox 6"/>
          <p:cNvSpPr txBox="1"/>
          <p:nvPr/>
        </p:nvSpPr>
        <p:spPr>
          <a:xfrm>
            <a:off x="316173" y="5636836"/>
            <a:ext cx="7383439" cy="369332"/>
          </a:xfrm>
          <a:prstGeom prst="rect">
            <a:avLst/>
          </a:prstGeom>
          <a:noFill/>
        </p:spPr>
        <p:txBody>
          <a:bodyPr wrap="square" rtlCol="0">
            <a:spAutoFit/>
          </a:bodyPr>
          <a:lstStyle/>
          <a:p>
            <a:r>
              <a:rPr lang="en-US" dirty="0"/>
              <a:t>What happens to the power if we increase the effect size?</a:t>
            </a:r>
          </a:p>
        </p:txBody>
      </p:sp>
    </p:spTree>
    <p:extLst>
      <p:ext uri="{BB962C8B-B14F-4D97-AF65-F5344CB8AC3E}">
        <p14:creationId xmlns:p14="http://schemas.microsoft.com/office/powerpoint/2010/main" val="127920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A2142E-EFE9-2146-B5A4-3CBD98968E26}"/>
              </a:ext>
            </a:extLst>
          </p:cNvPr>
          <p:cNvPicPr>
            <a:picLocks noChangeAspect="1"/>
          </p:cNvPicPr>
          <p:nvPr/>
        </p:nvPicPr>
        <p:blipFill>
          <a:blip r:embed="rId2"/>
          <a:stretch>
            <a:fillRect/>
          </a:stretch>
        </p:blipFill>
        <p:spPr>
          <a:xfrm>
            <a:off x="1283157" y="3804940"/>
            <a:ext cx="8727042" cy="1932416"/>
          </a:xfrm>
          <a:prstGeom prst="rect">
            <a:avLst/>
          </a:prstGeom>
        </p:spPr>
      </p:pic>
      <p:sp>
        <p:nvSpPr>
          <p:cNvPr id="2" name="Title 1"/>
          <p:cNvSpPr>
            <a:spLocks noGrp="1"/>
          </p:cNvSpPr>
          <p:nvPr>
            <p:ph type="title"/>
          </p:nvPr>
        </p:nvSpPr>
        <p:spPr/>
        <p:txBody>
          <a:bodyPr/>
          <a:lstStyle/>
          <a:p>
            <a:r>
              <a:rPr lang="en-US" dirty="0"/>
              <a:t>Type 1, Type II Error and Power!</a:t>
            </a:r>
          </a:p>
        </p:txBody>
      </p:sp>
      <p:sp>
        <p:nvSpPr>
          <p:cNvPr id="4" name="Rectangle 3"/>
          <p:cNvSpPr/>
          <p:nvPr/>
        </p:nvSpPr>
        <p:spPr>
          <a:xfrm>
            <a:off x="457200" y="1447800"/>
            <a:ext cx="10986448" cy="923330"/>
          </a:xfrm>
          <a:prstGeom prst="rect">
            <a:avLst/>
          </a:prstGeom>
        </p:spPr>
        <p:txBody>
          <a:bodyPr wrap="square">
            <a:spAutoFit/>
          </a:bodyPr>
          <a:lstStyle/>
          <a:p>
            <a:pPr marL="114300" marR="0">
              <a:spcBef>
                <a:spcPts val="0"/>
              </a:spcBef>
              <a:spcAft>
                <a:spcPts val="0"/>
              </a:spcAft>
            </a:pPr>
            <a:r>
              <a:rPr lang="en-US" b="1" dirty="0">
                <a:latin typeface="Cambria" charset="0"/>
                <a:ea typeface="Cambria" charset="0"/>
                <a:cs typeface="Times New Roman" charset="0"/>
              </a:rPr>
              <a:t>R</a:t>
            </a:r>
            <a:r>
              <a:rPr lang="en-US" b="1" dirty="0">
                <a:effectLst/>
                <a:latin typeface="Cambria" charset="0"/>
                <a:ea typeface="Cambria" charset="0"/>
                <a:cs typeface="Times New Roman" charset="0"/>
              </a:rPr>
              <a:t>andomly selected statistics students participated in an experiment to test their ability to determine when 1 min has passed.  Forty students yielded a sample mean of 58.3 sec.  Assuming that s = 9.5 sec, use a 0.05 level of significance to test the claim that the population mean is different from 60 sec.  </a:t>
            </a:r>
            <a:endParaRPr lang="en-US" sz="2000" dirty="0">
              <a:effectLst/>
              <a:latin typeface="Cambria" charset="0"/>
              <a:ea typeface="Cambria" charset="0"/>
              <a:cs typeface="Times New Roman" charset="0"/>
            </a:endParaRPr>
          </a:p>
        </p:txBody>
      </p:sp>
      <p:sp>
        <p:nvSpPr>
          <p:cNvPr id="5" name="TextBox 4"/>
          <p:cNvSpPr txBox="1"/>
          <p:nvPr/>
        </p:nvSpPr>
        <p:spPr>
          <a:xfrm>
            <a:off x="316173" y="2477967"/>
            <a:ext cx="11559654" cy="646331"/>
          </a:xfrm>
          <a:prstGeom prst="rect">
            <a:avLst/>
          </a:prstGeom>
          <a:noFill/>
        </p:spPr>
        <p:txBody>
          <a:bodyPr wrap="square" rtlCol="0">
            <a:spAutoFit/>
          </a:bodyPr>
          <a:lstStyle/>
          <a:p>
            <a:r>
              <a:rPr lang="en-US" dirty="0"/>
              <a:t>Find the probability of concluding that the mean is different than 60 seconds when the true mean really is 60 seconds.  </a:t>
            </a:r>
          </a:p>
        </p:txBody>
      </p:sp>
      <p:sp>
        <p:nvSpPr>
          <p:cNvPr id="6" name="TextBox 5"/>
          <p:cNvSpPr txBox="1"/>
          <p:nvPr/>
        </p:nvSpPr>
        <p:spPr>
          <a:xfrm>
            <a:off x="316173" y="3352800"/>
            <a:ext cx="11559654" cy="369332"/>
          </a:xfrm>
          <a:prstGeom prst="rect">
            <a:avLst/>
          </a:prstGeom>
          <a:noFill/>
        </p:spPr>
        <p:txBody>
          <a:bodyPr wrap="square" rtlCol="0">
            <a:spAutoFit/>
          </a:bodyPr>
          <a:lstStyle/>
          <a:p>
            <a:r>
              <a:rPr lang="en-US" dirty="0"/>
              <a:t>Find the probability of failing to reject the mean being equal to 60 seconds when the true mean is 61 seconds.</a:t>
            </a:r>
          </a:p>
        </p:txBody>
      </p:sp>
      <p:sp>
        <p:nvSpPr>
          <p:cNvPr id="7" name="TextBox 6"/>
          <p:cNvSpPr txBox="1"/>
          <p:nvPr/>
        </p:nvSpPr>
        <p:spPr>
          <a:xfrm>
            <a:off x="316173" y="5867400"/>
            <a:ext cx="7383439" cy="369332"/>
          </a:xfrm>
          <a:prstGeom prst="rect">
            <a:avLst/>
          </a:prstGeom>
          <a:noFill/>
        </p:spPr>
        <p:txBody>
          <a:bodyPr wrap="square" rtlCol="0">
            <a:spAutoFit/>
          </a:bodyPr>
          <a:lstStyle/>
          <a:p>
            <a:r>
              <a:rPr lang="en-US" dirty="0"/>
              <a:t>What happens to the power if we increase the effect size?</a:t>
            </a:r>
          </a:p>
        </p:txBody>
      </p:sp>
      <p:sp>
        <p:nvSpPr>
          <p:cNvPr id="8" name="TextBox 7">
            <a:extLst>
              <a:ext uri="{FF2B5EF4-FFF2-40B4-BE49-F238E27FC236}">
                <a16:creationId xmlns:a16="http://schemas.microsoft.com/office/drawing/2014/main" id="{2D63D05F-4F90-2843-91B7-3EEBEF9A4BAA}"/>
              </a:ext>
            </a:extLst>
          </p:cNvPr>
          <p:cNvSpPr txBox="1"/>
          <p:nvPr/>
        </p:nvSpPr>
        <p:spPr>
          <a:xfrm>
            <a:off x="1524000" y="2880607"/>
            <a:ext cx="1585209" cy="369332"/>
          </a:xfrm>
          <a:prstGeom prst="rect">
            <a:avLst/>
          </a:prstGeom>
          <a:noFill/>
        </p:spPr>
        <p:txBody>
          <a:bodyPr wrap="square" rtlCol="0">
            <a:spAutoFit/>
          </a:bodyPr>
          <a:lstStyle/>
          <a:p>
            <a:r>
              <a:rPr lang="en-US" b="1" dirty="0">
                <a:solidFill>
                  <a:srgbClr val="FF0000"/>
                </a:solidFill>
              </a:rPr>
              <a:t>Alpha = 0.05</a:t>
            </a:r>
          </a:p>
        </p:txBody>
      </p:sp>
      <p:sp>
        <p:nvSpPr>
          <p:cNvPr id="9" name="TextBox 8">
            <a:extLst>
              <a:ext uri="{FF2B5EF4-FFF2-40B4-BE49-F238E27FC236}">
                <a16:creationId xmlns:a16="http://schemas.microsoft.com/office/drawing/2014/main" id="{F9E3A1B6-A6F6-CB44-BF85-DCEE01781A41}"/>
              </a:ext>
            </a:extLst>
          </p:cNvPr>
          <p:cNvSpPr txBox="1"/>
          <p:nvPr/>
        </p:nvSpPr>
        <p:spPr>
          <a:xfrm>
            <a:off x="6477000" y="4902663"/>
            <a:ext cx="3312338" cy="369332"/>
          </a:xfrm>
          <a:prstGeom prst="rect">
            <a:avLst/>
          </a:prstGeom>
          <a:noFill/>
        </p:spPr>
        <p:txBody>
          <a:bodyPr wrap="square" rtlCol="0">
            <a:spAutoFit/>
          </a:bodyPr>
          <a:lstStyle/>
          <a:p>
            <a:r>
              <a:rPr lang="en-US" b="1" dirty="0">
                <a:solidFill>
                  <a:srgbClr val="00B050"/>
                </a:solidFill>
              </a:rPr>
              <a:t>Beta = 1 </a:t>
            </a:r>
            <a:r>
              <a:rPr lang="mr-IN" b="1" dirty="0">
                <a:solidFill>
                  <a:srgbClr val="00B050"/>
                </a:solidFill>
              </a:rPr>
              <a:t>–</a:t>
            </a:r>
            <a:r>
              <a:rPr lang="en-US" b="1" dirty="0">
                <a:solidFill>
                  <a:srgbClr val="00B050"/>
                </a:solidFill>
              </a:rPr>
              <a:t> Power = .905 </a:t>
            </a:r>
          </a:p>
        </p:txBody>
      </p:sp>
      <p:sp>
        <p:nvSpPr>
          <p:cNvPr id="10" name="TextBox 9">
            <a:extLst>
              <a:ext uri="{FF2B5EF4-FFF2-40B4-BE49-F238E27FC236}">
                <a16:creationId xmlns:a16="http://schemas.microsoft.com/office/drawing/2014/main" id="{2ABFB8A2-B53E-894F-B76C-E52B91A2D0F1}"/>
              </a:ext>
            </a:extLst>
          </p:cNvPr>
          <p:cNvSpPr txBox="1"/>
          <p:nvPr/>
        </p:nvSpPr>
        <p:spPr>
          <a:xfrm>
            <a:off x="1523999" y="6253665"/>
            <a:ext cx="9220201" cy="369332"/>
          </a:xfrm>
          <a:prstGeom prst="rect">
            <a:avLst/>
          </a:prstGeom>
          <a:noFill/>
        </p:spPr>
        <p:txBody>
          <a:bodyPr wrap="square" rtlCol="0">
            <a:spAutoFit/>
          </a:bodyPr>
          <a:lstStyle/>
          <a:p>
            <a:r>
              <a:rPr lang="en-US" b="1" dirty="0">
                <a:solidFill>
                  <a:srgbClr val="FF0000"/>
                </a:solidFill>
              </a:rPr>
              <a:t>As the effect size increases the power of the test increases.   </a:t>
            </a:r>
          </a:p>
        </p:txBody>
      </p:sp>
    </p:spTree>
    <p:extLst>
      <p:ext uri="{BB962C8B-B14F-4D97-AF65-F5344CB8AC3E}">
        <p14:creationId xmlns:p14="http://schemas.microsoft.com/office/powerpoint/2010/main" val="2506362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23064"/>
            <a:ext cx="10515600" cy="811258"/>
          </a:xfrm>
        </p:spPr>
        <p:txBody>
          <a:bodyPr/>
          <a:lstStyle/>
          <a:p>
            <a:r>
              <a:rPr lang="en-US" dirty="0"/>
              <a:t>POWER.T.TEST</a:t>
            </a:r>
          </a:p>
        </p:txBody>
      </p:sp>
      <mc:AlternateContent xmlns:mc="http://schemas.openxmlformats.org/markup-compatibility/2006" xmlns:a14="http://schemas.microsoft.com/office/drawing/2010/main">
        <mc:Choice Requires="a14">
          <p:sp>
            <p:nvSpPr>
              <p:cNvPr id="10" name="TextBox 9"/>
              <p:cNvSpPr txBox="1"/>
              <p:nvPr/>
            </p:nvSpPr>
            <p:spPr>
              <a:xfrm>
                <a:off x="1281545" y="3962400"/>
                <a:ext cx="9628908" cy="2062103"/>
              </a:xfrm>
              <a:prstGeom prst="rect">
                <a:avLst/>
              </a:prstGeom>
              <a:noFill/>
            </p:spPr>
            <p:txBody>
              <a:bodyPr wrap="square" rtlCol="0">
                <a:spAutoFit/>
              </a:bodyPr>
              <a:lstStyle/>
              <a:p>
                <a:r>
                  <a:rPr lang="en-US" dirty="0"/>
                  <a:t>n = sample size (per group)</a:t>
                </a:r>
              </a:p>
              <a:p>
                <a:r>
                  <a:rPr lang="en-US" dirty="0"/>
                  <a:t>delta = effect size   ( </a:t>
                </a:r>
                <a14:m>
                  <m:oMath xmlns:m="http://schemas.openxmlformats.org/officeDocument/2006/math">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ea typeface="Cambria Math" charset="0"/>
                            <a:cs typeface="Cambria Math" charset="0"/>
                          </a:rPr>
                          <m:t>𝜇</m:t>
                        </m:r>
                      </m:e>
                      <m:sub>
                        <m:r>
                          <a:rPr lang="en-US" b="0" i="1" smtClean="0">
                            <a:latin typeface="Cambria Math" charset="0"/>
                          </a:rPr>
                          <m:t>0</m:t>
                        </m:r>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1</m:t>
                        </m:r>
                      </m:sub>
                    </m:sSub>
                    <m:r>
                      <a:rPr lang="en-US" b="0" i="1" smtClean="0">
                        <a:latin typeface="Cambria Math" charset="0"/>
                      </a:rPr>
                      <m:t>|</m:t>
                    </m:r>
                  </m:oMath>
                </a14:m>
                <a:r>
                  <a:rPr lang="en-US" dirty="0"/>
                  <a:t> )</a:t>
                </a:r>
              </a:p>
              <a:p>
                <a:r>
                  <a:rPr lang="en-US" dirty="0" err="1"/>
                  <a:t>sd</a:t>
                </a:r>
                <a:r>
                  <a:rPr lang="en-US" dirty="0"/>
                  <a:t> = standard deviation </a:t>
                </a:r>
              </a:p>
              <a:p>
                <a:r>
                  <a:rPr lang="en-US" dirty="0"/>
                  <a:t>power = probability of rejecting when the null is false (finding an effect when there is one)</a:t>
                </a:r>
              </a:p>
              <a:p>
                <a:r>
                  <a:rPr lang="en-US" dirty="0" err="1"/>
                  <a:t>sig.level</a:t>
                </a:r>
                <a:r>
                  <a:rPr lang="en-US" dirty="0"/>
                  <a:t> = probability of rejecting when null hypothesis is true (alpha)</a:t>
                </a:r>
              </a:p>
              <a:p>
                <a:endParaRPr lang="en-US" dirty="0"/>
              </a:p>
              <a:p>
                <a:r>
                  <a:rPr lang="en-US" sz="2000" b="1" i="1" dirty="0"/>
                  <a:t>Given any 4 of these, we can find the fifth. (one must be left blank) </a:t>
                </a:r>
              </a:p>
            </p:txBody>
          </p:sp>
        </mc:Choice>
        <mc:Fallback xmlns="">
          <p:sp>
            <p:nvSpPr>
              <p:cNvPr id="10" name="TextBox 9"/>
              <p:cNvSpPr txBox="1">
                <a:spLocks noRot="1" noChangeAspect="1" noMove="1" noResize="1" noEditPoints="1" noAdjustHandles="1" noChangeArrowheads="1" noChangeShapeType="1" noTextEdit="1"/>
              </p:cNvSpPr>
              <p:nvPr/>
            </p:nvSpPr>
            <p:spPr>
              <a:xfrm>
                <a:off x="1281545" y="3962400"/>
                <a:ext cx="9628908" cy="2062103"/>
              </a:xfrm>
              <a:prstGeom prst="rect">
                <a:avLst/>
              </a:prstGeom>
              <a:blipFill>
                <a:blip r:embed="rId2"/>
                <a:stretch>
                  <a:fillRect l="-526" t="-1227" b="-429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AD55B79-68F5-6145-B51B-AD0D5ADEC0C6}"/>
              </a:ext>
            </a:extLst>
          </p:cNvPr>
          <p:cNvPicPr>
            <a:picLocks noChangeAspect="1"/>
          </p:cNvPicPr>
          <p:nvPr/>
        </p:nvPicPr>
        <p:blipFill>
          <a:blip r:embed="rId3"/>
          <a:stretch>
            <a:fillRect/>
          </a:stretch>
        </p:blipFill>
        <p:spPr>
          <a:xfrm>
            <a:off x="1281545" y="1600200"/>
            <a:ext cx="8727042" cy="1932416"/>
          </a:xfrm>
          <a:prstGeom prst="rect">
            <a:avLst/>
          </a:prstGeom>
        </p:spPr>
      </p:pic>
    </p:spTree>
    <p:extLst>
      <p:ext uri="{BB962C8B-B14F-4D97-AF65-F5344CB8AC3E}">
        <p14:creationId xmlns:p14="http://schemas.microsoft.com/office/powerpoint/2010/main" val="4128559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fade">
                                      <p:cBhvr>
                                        <p:cTn id="27" dur="500"/>
                                        <p:tgtEl>
                                          <p:spTgt spid="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xEl>
                                              <p:pRg st="6" end="6"/>
                                            </p:txEl>
                                          </p:spTgt>
                                        </p:tgtEl>
                                        <p:attrNameLst>
                                          <p:attrName>style.visibility</p:attrName>
                                        </p:attrNameLst>
                                      </p:cBhvr>
                                      <p:to>
                                        <p:strVal val="visible"/>
                                      </p:to>
                                    </p:set>
                                    <p:animEffect transition="in" filter="fade">
                                      <p:cBhvr>
                                        <p:cTn id="32"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23064"/>
            <a:ext cx="10515600" cy="811258"/>
          </a:xfrm>
        </p:spPr>
        <p:txBody>
          <a:bodyPr/>
          <a:lstStyle/>
          <a:p>
            <a:r>
              <a:rPr lang="en-US" dirty="0"/>
              <a:t>Proc Power</a:t>
            </a:r>
          </a:p>
        </p:txBody>
      </p:sp>
      <p:sp>
        <p:nvSpPr>
          <p:cNvPr id="5" name="Rectangle 4">
            <a:extLst>
              <a:ext uri="{FF2B5EF4-FFF2-40B4-BE49-F238E27FC236}">
                <a16:creationId xmlns:a16="http://schemas.microsoft.com/office/drawing/2014/main" id="{30279969-C783-DC44-B357-393DC397ADBB}"/>
              </a:ext>
            </a:extLst>
          </p:cNvPr>
          <p:cNvSpPr/>
          <p:nvPr/>
        </p:nvSpPr>
        <p:spPr>
          <a:xfrm>
            <a:off x="2209800" y="2449995"/>
            <a:ext cx="2514600" cy="2862322"/>
          </a:xfrm>
          <a:prstGeom prst="rect">
            <a:avLst/>
          </a:prstGeom>
        </p:spPr>
        <p:txBody>
          <a:bodyPr wrap="square">
            <a:spAutoFit/>
          </a:bodyPr>
          <a:lstStyle/>
          <a:p>
            <a:r>
              <a:rPr lang="en-US" b="1" dirty="0">
                <a:solidFill>
                  <a:srgbClr val="000080"/>
                </a:solidFill>
                <a:latin typeface="Helvetica" pitchFamily="2" charset="0"/>
              </a:rPr>
              <a:t>proc</a:t>
            </a:r>
            <a:r>
              <a:rPr lang="en-US" dirty="0">
                <a:solidFill>
                  <a:srgbClr val="000000"/>
                </a:solidFill>
                <a:latin typeface="Helvetica" pitchFamily="2" charset="0"/>
              </a:rPr>
              <a:t> </a:t>
            </a:r>
            <a:r>
              <a:rPr lang="en-US" b="1" dirty="0">
                <a:solidFill>
                  <a:srgbClr val="000080"/>
                </a:solidFill>
                <a:latin typeface="Helvetica" pitchFamily="2" charset="0"/>
              </a:rPr>
              <a:t>power</a:t>
            </a:r>
            <a:r>
              <a:rPr lang="en-US" dirty="0">
                <a:solidFill>
                  <a:srgbClr val="000000"/>
                </a:solidFill>
                <a:latin typeface="Helvetica" pitchFamily="2" charset="0"/>
              </a:rPr>
              <a:t>;</a:t>
            </a:r>
            <a:endParaRPr lang="en-US" dirty="0">
              <a:solidFill>
                <a:srgbClr val="000080"/>
              </a:solidFill>
              <a:latin typeface="Helvetica" pitchFamily="2" charset="0"/>
            </a:endParaRPr>
          </a:p>
          <a:p>
            <a:r>
              <a:rPr lang="en-US" dirty="0">
                <a:solidFill>
                  <a:srgbClr val="000000"/>
                </a:solidFill>
                <a:latin typeface="Helvetica" pitchFamily="2" charset="0"/>
              </a:rPr>
              <a:t>   </a:t>
            </a:r>
            <a:r>
              <a:rPr lang="en-US" dirty="0" err="1">
                <a:solidFill>
                  <a:srgbClr val="0000FF"/>
                </a:solidFill>
                <a:latin typeface="Helvetica" pitchFamily="2" charset="0"/>
              </a:rPr>
              <a:t>onesamplemeans</a:t>
            </a:r>
            <a:endParaRPr lang="en-US" dirty="0">
              <a:solidFill>
                <a:srgbClr val="0000FF"/>
              </a:solidFill>
              <a:latin typeface="Helvetica" pitchFamily="2" charset="0"/>
            </a:endParaRPr>
          </a:p>
          <a:p>
            <a:r>
              <a:rPr lang="en-US" dirty="0">
                <a:latin typeface="Helvetica" pitchFamily="2" charset="0"/>
              </a:rPr>
              <a:t>     </a:t>
            </a:r>
            <a:r>
              <a:rPr lang="en-US" dirty="0">
                <a:solidFill>
                  <a:srgbClr val="0000FF"/>
                </a:solidFill>
                <a:latin typeface="Helvetica" pitchFamily="2" charset="0"/>
              </a:rPr>
              <a:t>sides</a:t>
            </a:r>
            <a:r>
              <a:rPr lang="en-US" dirty="0">
                <a:latin typeface="Helvetica" pitchFamily="2" charset="0"/>
              </a:rPr>
              <a:t> = </a:t>
            </a:r>
            <a:r>
              <a:rPr lang="en-US" b="1" dirty="0">
                <a:solidFill>
                  <a:srgbClr val="008080"/>
                </a:solidFill>
                <a:latin typeface="Helvetica" pitchFamily="2" charset="0"/>
              </a:rPr>
              <a:t>2</a:t>
            </a:r>
            <a:endParaRPr lang="en-US" dirty="0">
              <a:latin typeface="Helvetica" pitchFamily="2" charset="0"/>
            </a:endParaRPr>
          </a:p>
          <a:p>
            <a:r>
              <a:rPr lang="en-US" dirty="0">
                <a:latin typeface="Helvetica" pitchFamily="2" charset="0"/>
              </a:rPr>
              <a:t>     </a:t>
            </a:r>
            <a:r>
              <a:rPr lang="en-US" dirty="0">
                <a:solidFill>
                  <a:srgbClr val="0000FF"/>
                </a:solidFill>
                <a:latin typeface="Helvetica" pitchFamily="2" charset="0"/>
              </a:rPr>
              <a:t>alpha</a:t>
            </a:r>
            <a:r>
              <a:rPr lang="en-US" dirty="0">
                <a:latin typeface="Helvetica" pitchFamily="2" charset="0"/>
              </a:rPr>
              <a:t> = </a:t>
            </a:r>
            <a:r>
              <a:rPr lang="en-US" b="1" dirty="0">
                <a:solidFill>
                  <a:srgbClr val="008080"/>
                </a:solidFill>
                <a:latin typeface="Helvetica" pitchFamily="2" charset="0"/>
              </a:rPr>
              <a:t>.05</a:t>
            </a:r>
            <a:endParaRPr lang="en-US" dirty="0">
              <a:latin typeface="Helvetica" pitchFamily="2" charset="0"/>
            </a:endParaRPr>
          </a:p>
          <a:p>
            <a:r>
              <a:rPr lang="en-US" dirty="0">
                <a:latin typeface="Helvetica" pitchFamily="2" charset="0"/>
              </a:rPr>
              <a:t>     </a:t>
            </a:r>
            <a:r>
              <a:rPr lang="en-US" dirty="0" err="1">
                <a:solidFill>
                  <a:srgbClr val="0000FF"/>
                </a:solidFill>
                <a:latin typeface="Helvetica" pitchFamily="2" charset="0"/>
              </a:rPr>
              <a:t>nullmean</a:t>
            </a:r>
            <a:r>
              <a:rPr lang="en-US" dirty="0">
                <a:latin typeface="Helvetica" pitchFamily="2" charset="0"/>
              </a:rPr>
              <a:t> = </a:t>
            </a:r>
            <a:r>
              <a:rPr lang="en-US" b="1" dirty="0">
                <a:solidFill>
                  <a:srgbClr val="008080"/>
                </a:solidFill>
                <a:latin typeface="Helvetica" pitchFamily="2" charset="0"/>
              </a:rPr>
              <a:t>60</a:t>
            </a:r>
            <a:endParaRPr lang="en-US" dirty="0">
              <a:latin typeface="Helvetica" pitchFamily="2" charset="0"/>
            </a:endParaRPr>
          </a:p>
          <a:p>
            <a:r>
              <a:rPr lang="en-US" dirty="0">
                <a:latin typeface="Helvetica" pitchFamily="2" charset="0"/>
              </a:rPr>
              <a:t>      </a:t>
            </a:r>
            <a:r>
              <a:rPr lang="en-US" dirty="0">
                <a:solidFill>
                  <a:srgbClr val="0000FF"/>
                </a:solidFill>
                <a:latin typeface="Helvetica" pitchFamily="2" charset="0"/>
              </a:rPr>
              <a:t>mean</a:t>
            </a:r>
            <a:r>
              <a:rPr lang="en-US" dirty="0">
                <a:latin typeface="Helvetica" pitchFamily="2" charset="0"/>
              </a:rPr>
              <a:t> = </a:t>
            </a:r>
            <a:r>
              <a:rPr lang="en-US" b="1" dirty="0">
                <a:solidFill>
                  <a:srgbClr val="008080"/>
                </a:solidFill>
                <a:latin typeface="Helvetica" pitchFamily="2" charset="0"/>
              </a:rPr>
              <a:t>61</a:t>
            </a:r>
            <a:endParaRPr lang="en-US" dirty="0">
              <a:latin typeface="Helvetica" pitchFamily="2" charset="0"/>
            </a:endParaRPr>
          </a:p>
          <a:p>
            <a:r>
              <a:rPr lang="en-US" dirty="0">
                <a:latin typeface="Helvetica" pitchFamily="2" charset="0"/>
              </a:rPr>
              <a:t>      </a:t>
            </a:r>
            <a:r>
              <a:rPr lang="en-US" dirty="0" err="1">
                <a:solidFill>
                  <a:srgbClr val="0000FF"/>
                </a:solidFill>
                <a:latin typeface="Helvetica" pitchFamily="2" charset="0"/>
              </a:rPr>
              <a:t>stddev</a:t>
            </a:r>
            <a:r>
              <a:rPr lang="en-US" dirty="0">
                <a:latin typeface="Helvetica" pitchFamily="2" charset="0"/>
              </a:rPr>
              <a:t> = </a:t>
            </a:r>
            <a:r>
              <a:rPr lang="en-US" b="1" dirty="0">
                <a:solidFill>
                  <a:srgbClr val="008080"/>
                </a:solidFill>
                <a:latin typeface="Helvetica" pitchFamily="2" charset="0"/>
              </a:rPr>
              <a:t>9.5</a:t>
            </a:r>
            <a:endParaRPr lang="en-US" dirty="0">
              <a:latin typeface="Helvetica" pitchFamily="2" charset="0"/>
            </a:endParaRPr>
          </a:p>
          <a:p>
            <a:r>
              <a:rPr lang="en-US" dirty="0">
                <a:latin typeface="Helvetica" pitchFamily="2" charset="0"/>
              </a:rPr>
              <a:t>      </a:t>
            </a:r>
            <a:r>
              <a:rPr lang="en-US" dirty="0" err="1">
                <a:solidFill>
                  <a:srgbClr val="0000FF"/>
                </a:solidFill>
                <a:latin typeface="Helvetica" pitchFamily="2" charset="0"/>
              </a:rPr>
              <a:t>ntotal</a:t>
            </a:r>
            <a:r>
              <a:rPr lang="en-US" dirty="0">
                <a:latin typeface="Helvetica" pitchFamily="2" charset="0"/>
              </a:rPr>
              <a:t> = </a:t>
            </a:r>
            <a:r>
              <a:rPr lang="en-US" b="1" dirty="0">
                <a:solidFill>
                  <a:srgbClr val="008080"/>
                </a:solidFill>
                <a:latin typeface="Helvetica" pitchFamily="2" charset="0"/>
              </a:rPr>
              <a:t>40</a:t>
            </a:r>
            <a:endParaRPr lang="en-US" dirty="0">
              <a:latin typeface="Helvetica" pitchFamily="2" charset="0"/>
            </a:endParaRPr>
          </a:p>
          <a:p>
            <a:r>
              <a:rPr lang="en-US" dirty="0">
                <a:latin typeface="Helvetica" pitchFamily="2" charset="0"/>
              </a:rPr>
              <a:t>      </a:t>
            </a:r>
            <a:r>
              <a:rPr lang="en-US" dirty="0">
                <a:solidFill>
                  <a:srgbClr val="0000FF"/>
                </a:solidFill>
                <a:latin typeface="Helvetica" pitchFamily="2" charset="0"/>
              </a:rPr>
              <a:t>power</a:t>
            </a:r>
            <a:r>
              <a:rPr lang="en-US" dirty="0">
                <a:latin typeface="Helvetica" pitchFamily="2" charset="0"/>
              </a:rPr>
              <a:t> = </a:t>
            </a:r>
            <a:r>
              <a:rPr lang="en-US" b="1" dirty="0">
                <a:solidFill>
                  <a:srgbClr val="008080"/>
                </a:solidFill>
                <a:latin typeface="Helvetica" pitchFamily="2" charset="0"/>
              </a:rPr>
              <a:t>.</a:t>
            </a:r>
            <a:r>
              <a:rPr lang="en-US" dirty="0">
                <a:latin typeface="Helvetica" pitchFamily="2" charset="0"/>
              </a:rPr>
              <a:t>;</a:t>
            </a:r>
          </a:p>
          <a:p>
            <a:r>
              <a:rPr lang="en-US" b="1" dirty="0">
                <a:solidFill>
                  <a:srgbClr val="000080"/>
                </a:solidFill>
                <a:latin typeface="Helvetica" pitchFamily="2" charset="0"/>
              </a:rPr>
              <a:t>run</a:t>
            </a:r>
            <a:r>
              <a:rPr lang="en-US" dirty="0">
                <a:solidFill>
                  <a:srgbClr val="000000"/>
                </a:solidFill>
                <a:latin typeface="Helvetica" pitchFamily="2" charset="0"/>
              </a:rPr>
              <a:t>;</a:t>
            </a:r>
            <a:endParaRPr lang="en-US" dirty="0">
              <a:solidFill>
                <a:srgbClr val="000080"/>
              </a:solidFill>
              <a:effectLst/>
              <a:latin typeface="Helvetica" pitchFamily="2" charset="0"/>
            </a:endParaRPr>
          </a:p>
        </p:txBody>
      </p:sp>
      <p:pic>
        <p:nvPicPr>
          <p:cNvPr id="6" name="Picture 5">
            <a:extLst>
              <a:ext uri="{FF2B5EF4-FFF2-40B4-BE49-F238E27FC236}">
                <a16:creationId xmlns:a16="http://schemas.microsoft.com/office/drawing/2014/main" id="{E217BBE2-477D-604E-9A3B-4476F034CB4E}"/>
              </a:ext>
            </a:extLst>
          </p:cNvPr>
          <p:cNvPicPr>
            <a:picLocks noChangeAspect="1"/>
          </p:cNvPicPr>
          <p:nvPr/>
        </p:nvPicPr>
        <p:blipFill>
          <a:blip r:embed="rId2"/>
          <a:stretch>
            <a:fillRect/>
          </a:stretch>
        </p:blipFill>
        <p:spPr>
          <a:xfrm>
            <a:off x="6543354" y="1600200"/>
            <a:ext cx="2317963" cy="4667250"/>
          </a:xfrm>
          <a:prstGeom prst="rect">
            <a:avLst/>
          </a:prstGeom>
        </p:spPr>
      </p:pic>
    </p:spTree>
    <p:extLst>
      <p:ext uri="{BB962C8B-B14F-4D97-AF65-F5344CB8AC3E}">
        <p14:creationId xmlns:p14="http://schemas.microsoft.com/office/powerpoint/2010/main" val="28043369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08971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D3433-33BB-3041-9A93-996DBE30B413}"/>
              </a:ext>
            </a:extLst>
          </p:cNvPr>
          <p:cNvSpPr>
            <a:spLocks noGrp="1"/>
          </p:cNvSpPr>
          <p:nvPr>
            <p:ph type="title"/>
          </p:nvPr>
        </p:nvSpPr>
        <p:spPr/>
        <p:txBody>
          <a:bodyPr/>
          <a:lstStyle/>
          <a:p>
            <a:r>
              <a:rPr lang="en-US" dirty="0"/>
              <a:t>R Code for First Lightboard 4.4.1</a:t>
            </a:r>
          </a:p>
        </p:txBody>
      </p:sp>
      <p:sp>
        <p:nvSpPr>
          <p:cNvPr id="4" name="Rectangle 3">
            <a:extLst>
              <a:ext uri="{FF2B5EF4-FFF2-40B4-BE49-F238E27FC236}">
                <a16:creationId xmlns:a16="http://schemas.microsoft.com/office/drawing/2014/main" id="{6390C8C9-4AA3-E24E-AAEB-BDF9FC0F005C}"/>
              </a:ext>
            </a:extLst>
          </p:cNvPr>
          <p:cNvSpPr/>
          <p:nvPr/>
        </p:nvSpPr>
        <p:spPr>
          <a:xfrm>
            <a:off x="495300" y="1828800"/>
            <a:ext cx="11201400" cy="646331"/>
          </a:xfrm>
          <a:prstGeom prst="rect">
            <a:avLst/>
          </a:prstGeom>
        </p:spPr>
        <p:txBody>
          <a:bodyPr wrap="square">
            <a:spAutoFit/>
          </a:bodyPr>
          <a:lstStyle/>
          <a:p>
            <a:r>
              <a:rPr lang="en-US" dirty="0" err="1"/>
              <a:t>power.t.test</a:t>
            </a:r>
            <a:r>
              <a:rPr lang="en-US" dirty="0"/>
              <a:t>(n = 50,delta = 2, </a:t>
            </a:r>
            <a:r>
              <a:rPr lang="en-US" dirty="0" err="1"/>
              <a:t>sd</a:t>
            </a:r>
            <a:r>
              <a:rPr lang="en-US" dirty="0"/>
              <a:t> = 3, </a:t>
            </a:r>
            <a:r>
              <a:rPr lang="en-US" dirty="0" err="1"/>
              <a:t>sig.level</a:t>
            </a:r>
            <a:r>
              <a:rPr lang="en-US" dirty="0"/>
              <a:t> = .05, type = ”</a:t>
            </a:r>
            <a:r>
              <a:rPr lang="en-US" dirty="0" err="1"/>
              <a:t>two.sample",alternative</a:t>
            </a:r>
            <a:r>
              <a:rPr lang="en-US" dirty="0"/>
              <a:t> = "</a:t>
            </a:r>
            <a:r>
              <a:rPr lang="en-US" dirty="0" err="1"/>
              <a:t>one.sided</a:t>
            </a:r>
            <a:r>
              <a:rPr lang="en-US" dirty="0"/>
              <a:t>")$power</a:t>
            </a:r>
          </a:p>
          <a:p>
            <a:endParaRPr lang="en-US" dirty="0"/>
          </a:p>
        </p:txBody>
      </p:sp>
      <p:pic>
        <p:nvPicPr>
          <p:cNvPr id="3" name="Picture 2">
            <a:extLst>
              <a:ext uri="{FF2B5EF4-FFF2-40B4-BE49-F238E27FC236}">
                <a16:creationId xmlns:a16="http://schemas.microsoft.com/office/drawing/2014/main" id="{15678EE8-90EF-DF4F-AE4B-988AFC19DC6B}"/>
              </a:ext>
            </a:extLst>
          </p:cNvPr>
          <p:cNvPicPr>
            <a:picLocks noChangeAspect="1"/>
          </p:cNvPicPr>
          <p:nvPr/>
        </p:nvPicPr>
        <p:blipFill>
          <a:blip r:embed="rId2"/>
          <a:stretch>
            <a:fillRect/>
          </a:stretch>
        </p:blipFill>
        <p:spPr>
          <a:xfrm>
            <a:off x="1790700" y="2475131"/>
            <a:ext cx="8610600" cy="2336800"/>
          </a:xfrm>
          <a:prstGeom prst="rect">
            <a:avLst/>
          </a:prstGeom>
        </p:spPr>
      </p:pic>
    </p:spTree>
    <p:extLst>
      <p:ext uri="{BB962C8B-B14F-4D97-AF65-F5344CB8AC3E}">
        <p14:creationId xmlns:p14="http://schemas.microsoft.com/office/powerpoint/2010/main" val="796748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D3433-33BB-3041-9A93-996DBE30B413}"/>
              </a:ext>
            </a:extLst>
          </p:cNvPr>
          <p:cNvSpPr>
            <a:spLocks noGrp="1"/>
          </p:cNvSpPr>
          <p:nvPr>
            <p:ph type="title"/>
          </p:nvPr>
        </p:nvSpPr>
        <p:spPr/>
        <p:txBody>
          <a:bodyPr/>
          <a:lstStyle/>
          <a:p>
            <a:r>
              <a:rPr lang="en-US" dirty="0"/>
              <a:t>R Code for First Lightboard 4.3.1</a:t>
            </a:r>
          </a:p>
        </p:txBody>
      </p:sp>
      <p:sp>
        <p:nvSpPr>
          <p:cNvPr id="4" name="Rectangle 3">
            <a:extLst>
              <a:ext uri="{FF2B5EF4-FFF2-40B4-BE49-F238E27FC236}">
                <a16:creationId xmlns:a16="http://schemas.microsoft.com/office/drawing/2014/main" id="{6390C8C9-4AA3-E24E-AAEB-BDF9FC0F005C}"/>
              </a:ext>
            </a:extLst>
          </p:cNvPr>
          <p:cNvSpPr/>
          <p:nvPr/>
        </p:nvSpPr>
        <p:spPr>
          <a:xfrm>
            <a:off x="495300" y="1828800"/>
            <a:ext cx="11201400" cy="646331"/>
          </a:xfrm>
          <a:prstGeom prst="rect">
            <a:avLst/>
          </a:prstGeom>
        </p:spPr>
        <p:txBody>
          <a:bodyPr wrap="square">
            <a:spAutoFit/>
          </a:bodyPr>
          <a:lstStyle/>
          <a:p>
            <a:r>
              <a:rPr lang="en-US" dirty="0" err="1"/>
              <a:t>power.t.test</a:t>
            </a:r>
            <a:r>
              <a:rPr lang="en-US" dirty="0"/>
              <a:t>(n = 10,delta = 2, </a:t>
            </a:r>
            <a:r>
              <a:rPr lang="en-US" dirty="0" err="1"/>
              <a:t>sd</a:t>
            </a:r>
            <a:r>
              <a:rPr lang="en-US" dirty="0"/>
              <a:t> = 2, </a:t>
            </a:r>
            <a:r>
              <a:rPr lang="en-US" dirty="0" err="1"/>
              <a:t>sig.level</a:t>
            </a:r>
            <a:r>
              <a:rPr lang="en-US" dirty="0"/>
              <a:t> = .05, type = "</a:t>
            </a:r>
            <a:r>
              <a:rPr lang="en-US" dirty="0" err="1"/>
              <a:t>one.sample",alternative</a:t>
            </a:r>
            <a:r>
              <a:rPr lang="en-US" dirty="0"/>
              <a:t> = "</a:t>
            </a:r>
            <a:r>
              <a:rPr lang="en-US" dirty="0" err="1"/>
              <a:t>one.sided</a:t>
            </a:r>
            <a:r>
              <a:rPr lang="en-US" dirty="0"/>
              <a:t>")$power</a:t>
            </a:r>
          </a:p>
          <a:p>
            <a:endParaRPr lang="en-US" dirty="0"/>
          </a:p>
        </p:txBody>
      </p:sp>
      <p:pic>
        <p:nvPicPr>
          <p:cNvPr id="5" name="Picture 4">
            <a:extLst>
              <a:ext uri="{FF2B5EF4-FFF2-40B4-BE49-F238E27FC236}">
                <a16:creationId xmlns:a16="http://schemas.microsoft.com/office/drawing/2014/main" id="{420204A8-6C8E-BF44-8B19-A05AB48DC39F}"/>
              </a:ext>
            </a:extLst>
          </p:cNvPr>
          <p:cNvPicPr>
            <a:picLocks noChangeAspect="1"/>
          </p:cNvPicPr>
          <p:nvPr/>
        </p:nvPicPr>
        <p:blipFill>
          <a:blip r:embed="rId2"/>
          <a:stretch>
            <a:fillRect/>
          </a:stretch>
        </p:blipFill>
        <p:spPr>
          <a:xfrm>
            <a:off x="498764" y="2259231"/>
            <a:ext cx="1813560" cy="431800"/>
          </a:xfrm>
          <a:prstGeom prst="rect">
            <a:avLst/>
          </a:prstGeom>
        </p:spPr>
      </p:pic>
    </p:spTree>
    <p:extLst>
      <p:ext uri="{BB962C8B-B14F-4D97-AF65-F5344CB8AC3E}">
        <p14:creationId xmlns:p14="http://schemas.microsoft.com/office/powerpoint/2010/main" val="2178337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2E9D4-F9CB-7041-9FB8-251C323E616C}"/>
              </a:ext>
            </a:extLst>
          </p:cNvPr>
          <p:cNvSpPr>
            <a:spLocks noGrp="1"/>
          </p:cNvSpPr>
          <p:nvPr>
            <p:ph type="title"/>
          </p:nvPr>
        </p:nvSpPr>
        <p:spPr/>
        <p:txBody>
          <a:bodyPr/>
          <a:lstStyle/>
          <a:p>
            <a:r>
              <a:rPr lang="en-US" dirty="0"/>
              <a:t>SAS Code for First Lightboard 4.4.1</a:t>
            </a:r>
          </a:p>
        </p:txBody>
      </p:sp>
      <p:pic>
        <p:nvPicPr>
          <p:cNvPr id="6" name="Picture 5">
            <a:extLst>
              <a:ext uri="{FF2B5EF4-FFF2-40B4-BE49-F238E27FC236}">
                <a16:creationId xmlns:a16="http://schemas.microsoft.com/office/drawing/2014/main" id="{F26F9CC2-F2B0-2A44-A307-3D0FDE431A95}"/>
              </a:ext>
            </a:extLst>
          </p:cNvPr>
          <p:cNvPicPr>
            <a:picLocks noChangeAspect="1"/>
          </p:cNvPicPr>
          <p:nvPr/>
        </p:nvPicPr>
        <p:blipFill>
          <a:blip r:embed="rId2"/>
          <a:stretch>
            <a:fillRect/>
          </a:stretch>
        </p:blipFill>
        <p:spPr>
          <a:xfrm>
            <a:off x="7010400" y="1633478"/>
            <a:ext cx="2819400" cy="4653582"/>
          </a:xfrm>
          <a:prstGeom prst="rect">
            <a:avLst/>
          </a:prstGeom>
        </p:spPr>
      </p:pic>
      <p:sp>
        <p:nvSpPr>
          <p:cNvPr id="3" name="Rectangle 2">
            <a:extLst>
              <a:ext uri="{FF2B5EF4-FFF2-40B4-BE49-F238E27FC236}">
                <a16:creationId xmlns:a16="http://schemas.microsoft.com/office/drawing/2014/main" id="{0F1D8CA2-003A-C643-99C2-90D968C2F18B}"/>
              </a:ext>
            </a:extLst>
          </p:cNvPr>
          <p:cNvSpPr/>
          <p:nvPr/>
        </p:nvSpPr>
        <p:spPr>
          <a:xfrm>
            <a:off x="2590800" y="2639199"/>
            <a:ext cx="6096000" cy="2585323"/>
          </a:xfrm>
          <a:prstGeom prst="rect">
            <a:avLst/>
          </a:prstGeom>
        </p:spPr>
        <p:txBody>
          <a:bodyPr>
            <a:spAutoFit/>
          </a:bodyPr>
          <a:lstStyle/>
          <a:p>
            <a:r>
              <a:rPr lang="en-US" b="1" dirty="0">
                <a:solidFill>
                  <a:srgbClr val="000080"/>
                </a:solidFill>
                <a:latin typeface="Helvetica" pitchFamily="2" charset="0"/>
              </a:rPr>
              <a:t>proc</a:t>
            </a:r>
            <a:r>
              <a:rPr lang="en-US" dirty="0">
                <a:solidFill>
                  <a:srgbClr val="000000"/>
                </a:solidFill>
                <a:latin typeface="Helvetica" pitchFamily="2" charset="0"/>
              </a:rPr>
              <a:t> </a:t>
            </a:r>
            <a:r>
              <a:rPr lang="en-US" b="1" dirty="0">
                <a:solidFill>
                  <a:srgbClr val="000080"/>
                </a:solidFill>
                <a:latin typeface="Helvetica" pitchFamily="2" charset="0"/>
              </a:rPr>
              <a:t>power</a:t>
            </a:r>
            <a:r>
              <a:rPr lang="en-US" dirty="0">
                <a:solidFill>
                  <a:srgbClr val="000000"/>
                </a:solidFill>
                <a:latin typeface="Helvetica" pitchFamily="2" charset="0"/>
              </a:rPr>
              <a:t>;</a:t>
            </a:r>
            <a:endParaRPr lang="en-US" dirty="0">
              <a:solidFill>
                <a:srgbClr val="000080"/>
              </a:solidFill>
              <a:latin typeface="Helvetica" pitchFamily="2" charset="0"/>
            </a:endParaRPr>
          </a:p>
          <a:p>
            <a:r>
              <a:rPr lang="en-US" dirty="0">
                <a:solidFill>
                  <a:srgbClr val="000000"/>
                </a:solidFill>
                <a:latin typeface="Helvetica" pitchFamily="2" charset="0"/>
              </a:rPr>
              <a:t>   </a:t>
            </a:r>
            <a:r>
              <a:rPr lang="en-US" dirty="0" err="1">
                <a:solidFill>
                  <a:srgbClr val="0000FF"/>
                </a:solidFill>
                <a:latin typeface="Helvetica" pitchFamily="2" charset="0"/>
              </a:rPr>
              <a:t>twosamplemeans</a:t>
            </a:r>
            <a:endParaRPr lang="en-US" dirty="0">
              <a:solidFill>
                <a:srgbClr val="0000FF"/>
              </a:solidFill>
              <a:latin typeface="Helvetica" pitchFamily="2" charset="0"/>
            </a:endParaRPr>
          </a:p>
          <a:p>
            <a:r>
              <a:rPr lang="en-US" dirty="0">
                <a:latin typeface="Helvetica" pitchFamily="2" charset="0"/>
              </a:rPr>
              <a:t>     </a:t>
            </a:r>
            <a:r>
              <a:rPr lang="en-US" dirty="0">
                <a:solidFill>
                  <a:srgbClr val="0000FF"/>
                </a:solidFill>
                <a:latin typeface="Helvetica" pitchFamily="2" charset="0"/>
              </a:rPr>
              <a:t>sides</a:t>
            </a:r>
            <a:r>
              <a:rPr lang="en-US" dirty="0">
                <a:latin typeface="Helvetica" pitchFamily="2" charset="0"/>
              </a:rPr>
              <a:t> = </a:t>
            </a:r>
            <a:r>
              <a:rPr lang="en-US" b="1" dirty="0">
                <a:solidFill>
                  <a:srgbClr val="008080"/>
                </a:solidFill>
                <a:latin typeface="Helvetica" pitchFamily="2" charset="0"/>
              </a:rPr>
              <a:t>1</a:t>
            </a:r>
            <a:endParaRPr lang="en-US" dirty="0">
              <a:latin typeface="Helvetica" pitchFamily="2" charset="0"/>
            </a:endParaRPr>
          </a:p>
          <a:p>
            <a:r>
              <a:rPr lang="en-US" dirty="0">
                <a:latin typeface="Helvetica" pitchFamily="2" charset="0"/>
              </a:rPr>
              <a:t>     </a:t>
            </a:r>
            <a:r>
              <a:rPr lang="en-US" dirty="0">
                <a:solidFill>
                  <a:srgbClr val="0000FF"/>
                </a:solidFill>
                <a:latin typeface="Helvetica" pitchFamily="2" charset="0"/>
              </a:rPr>
              <a:t>alpha</a:t>
            </a:r>
            <a:r>
              <a:rPr lang="en-US" dirty="0">
                <a:latin typeface="Helvetica" pitchFamily="2" charset="0"/>
              </a:rPr>
              <a:t> = </a:t>
            </a:r>
            <a:r>
              <a:rPr lang="en-US" b="1" dirty="0">
                <a:solidFill>
                  <a:srgbClr val="008080"/>
                </a:solidFill>
                <a:latin typeface="Helvetica" pitchFamily="2" charset="0"/>
              </a:rPr>
              <a:t>.05</a:t>
            </a:r>
            <a:endParaRPr lang="en-US" dirty="0">
              <a:latin typeface="Helvetica" pitchFamily="2" charset="0"/>
            </a:endParaRPr>
          </a:p>
          <a:p>
            <a:r>
              <a:rPr lang="en-US" dirty="0">
                <a:latin typeface="Helvetica" pitchFamily="2" charset="0"/>
              </a:rPr>
              <a:t>     </a:t>
            </a:r>
            <a:r>
              <a:rPr lang="en-US" dirty="0" err="1">
                <a:solidFill>
                  <a:srgbClr val="0000FF"/>
                </a:solidFill>
                <a:latin typeface="Helvetica" pitchFamily="2" charset="0"/>
              </a:rPr>
              <a:t>meandiff</a:t>
            </a:r>
            <a:r>
              <a:rPr lang="en-US" dirty="0">
                <a:latin typeface="Helvetica" pitchFamily="2" charset="0"/>
              </a:rPr>
              <a:t> = </a:t>
            </a:r>
            <a:r>
              <a:rPr lang="en-US" b="1" dirty="0">
                <a:solidFill>
                  <a:srgbClr val="008080"/>
                </a:solidFill>
                <a:latin typeface="Helvetica" pitchFamily="2" charset="0"/>
              </a:rPr>
              <a:t>2</a:t>
            </a:r>
            <a:endParaRPr lang="en-US" dirty="0">
              <a:latin typeface="Helvetica" pitchFamily="2" charset="0"/>
            </a:endParaRPr>
          </a:p>
          <a:p>
            <a:r>
              <a:rPr lang="en-US" dirty="0">
                <a:latin typeface="Helvetica" pitchFamily="2" charset="0"/>
              </a:rPr>
              <a:t>      </a:t>
            </a:r>
            <a:r>
              <a:rPr lang="en-US" dirty="0" err="1">
                <a:solidFill>
                  <a:srgbClr val="0000FF"/>
                </a:solidFill>
                <a:latin typeface="Helvetica" pitchFamily="2" charset="0"/>
              </a:rPr>
              <a:t>stddev</a:t>
            </a:r>
            <a:r>
              <a:rPr lang="en-US" dirty="0">
                <a:latin typeface="Helvetica" pitchFamily="2" charset="0"/>
              </a:rPr>
              <a:t> = </a:t>
            </a:r>
            <a:r>
              <a:rPr lang="en-US" b="1" dirty="0">
                <a:solidFill>
                  <a:srgbClr val="008080"/>
                </a:solidFill>
                <a:latin typeface="Helvetica" pitchFamily="2" charset="0"/>
              </a:rPr>
              <a:t>3</a:t>
            </a:r>
            <a:endParaRPr lang="en-US" dirty="0">
              <a:latin typeface="Helvetica" pitchFamily="2" charset="0"/>
            </a:endParaRPr>
          </a:p>
          <a:p>
            <a:r>
              <a:rPr lang="en-US" dirty="0">
                <a:latin typeface="Helvetica" pitchFamily="2" charset="0"/>
              </a:rPr>
              <a:t>      </a:t>
            </a:r>
            <a:r>
              <a:rPr lang="en-US" dirty="0" err="1">
                <a:solidFill>
                  <a:srgbClr val="0000FF"/>
                </a:solidFill>
                <a:latin typeface="Helvetica" pitchFamily="2" charset="0"/>
              </a:rPr>
              <a:t>npergroup</a:t>
            </a:r>
            <a:r>
              <a:rPr lang="en-US" dirty="0">
                <a:latin typeface="Helvetica" pitchFamily="2" charset="0"/>
              </a:rPr>
              <a:t> = </a:t>
            </a:r>
            <a:r>
              <a:rPr lang="en-US" b="1" dirty="0">
                <a:solidFill>
                  <a:srgbClr val="008080"/>
                </a:solidFill>
                <a:latin typeface="Helvetica" pitchFamily="2" charset="0"/>
              </a:rPr>
              <a:t>50</a:t>
            </a:r>
            <a:endParaRPr lang="en-US" dirty="0">
              <a:latin typeface="Helvetica" pitchFamily="2" charset="0"/>
            </a:endParaRPr>
          </a:p>
          <a:p>
            <a:r>
              <a:rPr lang="en-US" dirty="0">
                <a:latin typeface="Helvetica" pitchFamily="2" charset="0"/>
              </a:rPr>
              <a:t>      </a:t>
            </a:r>
            <a:r>
              <a:rPr lang="en-US" dirty="0">
                <a:solidFill>
                  <a:srgbClr val="0000FF"/>
                </a:solidFill>
                <a:latin typeface="Helvetica" pitchFamily="2" charset="0"/>
              </a:rPr>
              <a:t>power</a:t>
            </a:r>
            <a:r>
              <a:rPr lang="en-US" dirty="0">
                <a:latin typeface="Helvetica" pitchFamily="2" charset="0"/>
              </a:rPr>
              <a:t> = </a:t>
            </a:r>
            <a:r>
              <a:rPr lang="en-US" b="1" dirty="0">
                <a:solidFill>
                  <a:srgbClr val="008080"/>
                </a:solidFill>
                <a:latin typeface="Helvetica" pitchFamily="2" charset="0"/>
              </a:rPr>
              <a:t>.</a:t>
            </a:r>
            <a:r>
              <a:rPr lang="en-US" dirty="0">
                <a:latin typeface="Helvetica" pitchFamily="2" charset="0"/>
              </a:rPr>
              <a:t>;</a:t>
            </a:r>
          </a:p>
          <a:p>
            <a:r>
              <a:rPr lang="en-US" b="1" dirty="0">
                <a:solidFill>
                  <a:srgbClr val="000080"/>
                </a:solidFill>
                <a:latin typeface="Helvetica" pitchFamily="2" charset="0"/>
              </a:rPr>
              <a:t>run</a:t>
            </a:r>
            <a:r>
              <a:rPr lang="en-US" dirty="0">
                <a:solidFill>
                  <a:srgbClr val="000000"/>
                </a:solidFill>
                <a:latin typeface="Helvetica" pitchFamily="2" charset="0"/>
              </a:rPr>
              <a:t>;</a:t>
            </a:r>
            <a:endParaRPr lang="en-US" dirty="0">
              <a:solidFill>
                <a:srgbClr val="000080"/>
              </a:solidFill>
              <a:effectLst/>
              <a:latin typeface="Helvetica" pitchFamily="2" charset="0"/>
            </a:endParaRPr>
          </a:p>
        </p:txBody>
      </p:sp>
    </p:spTree>
    <p:extLst>
      <p:ext uri="{BB962C8B-B14F-4D97-AF65-F5344CB8AC3E}">
        <p14:creationId xmlns:p14="http://schemas.microsoft.com/office/powerpoint/2010/main" val="902534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p:txBody>
          <a:bodyPr>
            <a:normAutofit/>
          </a:bodyPr>
          <a:lstStyle/>
          <a:p>
            <a:r>
              <a:rPr lang="en-US" dirty="0"/>
              <a:t>Explanation to the Try It!</a:t>
            </a:r>
          </a:p>
        </p:txBody>
      </p:sp>
      <p:sp>
        <p:nvSpPr>
          <p:cNvPr id="5" name="Subtitle 4">
            <a:extLst>
              <a:ext uri="{FF2B5EF4-FFF2-40B4-BE49-F238E27FC236}">
                <a16:creationId xmlns:a16="http://schemas.microsoft.com/office/drawing/2014/main" id="{BC70345B-CBBF-4A4A-BE6F-F800145B6F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051062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774F4-6A6F-8F4B-92BF-7638E7FB973F}"/>
              </a:ext>
            </a:extLst>
          </p:cNvPr>
          <p:cNvSpPr>
            <a:spLocks noGrp="1"/>
          </p:cNvSpPr>
          <p:nvPr>
            <p:ph type="title"/>
          </p:nvPr>
        </p:nvSpPr>
        <p:spPr/>
        <p:txBody>
          <a:bodyPr/>
          <a:lstStyle/>
          <a:p>
            <a:r>
              <a:rPr lang="en-US" dirty="0"/>
              <a:t>Solution to the Try It!</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DFCD5B7-596A-8D46-B9EF-9E9E9A5DA7D3}"/>
                  </a:ext>
                </a:extLst>
              </p:cNvPr>
              <p:cNvSpPr/>
              <p:nvPr/>
            </p:nvSpPr>
            <p:spPr>
              <a:xfrm>
                <a:off x="1066800" y="2438400"/>
                <a:ext cx="9677400" cy="3139321"/>
              </a:xfrm>
              <a:prstGeom prst="rect">
                <a:avLst/>
              </a:prstGeom>
            </p:spPr>
            <p:txBody>
              <a:bodyPr wrap="square">
                <a:spAutoFit/>
              </a:bodyPr>
              <a:lstStyle/>
              <a:p>
                <a:r>
                  <a:rPr lang="en-US" dirty="0"/>
                  <a:t>Assume that the actual means are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1</m:t>
                        </m:r>
                      </m:sub>
                    </m:sSub>
                  </m:oMath>
                </a14:m>
                <a:r>
                  <a:rPr lang="en-US" dirty="0"/>
                  <a:t> = 20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2</m:t>
                        </m:r>
                      </m:sub>
                    </m:sSub>
                  </m:oMath>
                </a14:m>
                <a:r>
                  <a:rPr lang="en-US" dirty="0"/>
                  <a:t> = 24.</a:t>
                </a:r>
              </a:p>
              <a:p>
                <a:endParaRPr lang="en-US" dirty="0"/>
              </a:p>
              <a:p>
                <a:r>
                  <a:rPr lang="en-US" dirty="0"/>
                  <a:t>What is the effect size?</a:t>
                </a:r>
              </a:p>
              <a:p>
                <a:endParaRPr lang="en-US" dirty="0"/>
              </a:p>
              <a:p>
                <a:r>
                  <a:rPr lang="en-US" dirty="0"/>
                  <a:t>What is the power?  </a:t>
                </a:r>
              </a:p>
              <a:p>
                <a:endParaRPr lang="en-US" dirty="0"/>
              </a:p>
              <a:p>
                <a:r>
                  <a:rPr lang="en-US" dirty="0"/>
                  <a:t>What is the probability of making a type I error? </a:t>
                </a:r>
              </a:p>
              <a:p>
                <a:endParaRPr lang="en-US" dirty="0"/>
              </a:p>
              <a:p>
                <a:r>
                  <a:rPr lang="en-US" dirty="0"/>
                  <a:t>What is the probability of making a type II error?</a:t>
                </a:r>
              </a:p>
              <a:p>
                <a:br>
                  <a:rPr lang="en-US" dirty="0"/>
                </a:br>
                <a:endParaRPr lang="en-US" dirty="0">
                  <a:effectLst/>
                </a:endParaRPr>
              </a:p>
            </p:txBody>
          </p:sp>
        </mc:Choice>
        <mc:Fallback xmlns="">
          <p:sp>
            <p:nvSpPr>
              <p:cNvPr id="4" name="Rectangle 3">
                <a:extLst>
                  <a:ext uri="{FF2B5EF4-FFF2-40B4-BE49-F238E27FC236}">
                    <a16:creationId xmlns:a16="http://schemas.microsoft.com/office/drawing/2014/main" id="{5DFCD5B7-596A-8D46-B9EF-9E9E9A5DA7D3}"/>
                  </a:ext>
                </a:extLst>
              </p:cNvPr>
              <p:cNvSpPr>
                <a:spLocks noRot="1" noChangeAspect="1" noMove="1" noResize="1" noEditPoints="1" noAdjustHandles="1" noChangeArrowheads="1" noChangeShapeType="1" noTextEdit="1"/>
              </p:cNvSpPr>
              <p:nvPr/>
            </p:nvSpPr>
            <p:spPr>
              <a:xfrm>
                <a:off x="1066800" y="2438400"/>
                <a:ext cx="9677400" cy="3139321"/>
              </a:xfrm>
              <a:prstGeom prst="rect">
                <a:avLst/>
              </a:prstGeom>
              <a:blipFill>
                <a:blip r:embed="rId2"/>
                <a:stretch>
                  <a:fillRect l="-524" t="-80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D72BFDF0-5506-614B-96E8-5ED2F3E970B5}"/>
              </a:ext>
            </a:extLst>
          </p:cNvPr>
          <p:cNvSpPr txBox="1"/>
          <p:nvPr/>
        </p:nvSpPr>
        <p:spPr>
          <a:xfrm>
            <a:off x="3581400" y="2983468"/>
            <a:ext cx="381000" cy="369332"/>
          </a:xfrm>
          <a:prstGeom prst="rect">
            <a:avLst/>
          </a:prstGeom>
          <a:noFill/>
        </p:spPr>
        <p:txBody>
          <a:bodyPr wrap="square" rtlCol="0">
            <a:spAutoFit/>
          </a:bodyPr>
          <a:lstStyle/>
          <a:p>
            <a:r>
              <a:rPr lang="en-US" dirty="0">
                <a:solidFill>
                  <a:srgbClr val="FF0000"/>
                </a:solidFill>
              </a:rPr>
              <a:t>4</a:t>
            </a:r>
          </a:p>
        </p:txBody>
      </p:sp>
      <p:sp>
        <p:nvSpPr>
          <p:cNvPr id="6" name="TextBox 5">
            <a:extLst>
              <a:ext uri="{FF2B5EF4-FFF2-40B4-BE49-F238E27FC236}">
                <a16:creationId xmlns:a16="http://schemas.microsoft.com/office/drawing/2014/main" id="{80A02B9F-4AB4-E944-96AB-9E992D44E68B}"/>
              </a:ext>
            </a:extLst>
          </p:cNvPr>
          <p:cNvSpPr txBox="1"/>
          <p:nvPr/>
        </p:nvSpPr>
        <p:spPr>
          <a:xfrm>
            <a:off x="5905500" y="4079795"/>
            <a:ext cx="516836" cy="369332"/>
          </a:xfrm>
          <a:prstGeom prst="rect">
            <a:avLst/>
          </a:prstGeom>
          <a:noFill/>
        </p:spPr>
        <p:txBody>
          <a:bodyPr wrap="square" rtlCol="0">
            <a:spAutoFit/>
          </a:bodyPr>
          <a:lstStyle/>
          <a:p>
            <a:r>
              <a:rPr lang="en-US" dirty="0">
                <a:solidFill>
                  <a:srgbClr val="FF0000"/>
                </a:solidFill>
              </a:rPr>
              <a:t>.05</a:t>
            </a:r>
          </a:p>
        </p:txBody>
      </p:sp>
      <p:sp>
        <p:nvSpPr>
          <p:cNvPr id="7" name="TextBox 6">
            <a:extLst>
              <a:ext uri="{FF2B5EF4-FFF2-40B4-BE49-F238E27FC236}">
                <a16:creationId xmlns:a16="http://schemas.microsoft.com/office/drawing/2014/main" id="{76CEAA96-61D1-1D43-A41B-E48D435A859E}"/>
              </a:ext>
            </a:extLst>
          </p:cNvPr>
          <p:cNvSpPr txBox="1"/>
          <p:nvPr/>
        </p:nvSpPr>
        <p:spPr>
          <a:xfrm>
            <a:off x="3324638" y="3528536"/>
            <a:ext cx="1171161" cy="369332"/>
          </a:xfrm>
          <a:prstGeom prst="rect">
            <a:avLst/>
          </a:prstGeom>
          <a:noFill/>
        </p:spPr>
        <p:txBody>
          <a:bodyPr wrap="square" rtlCol="0">
            <a:spAutoFit/>
          </a:bodyPr>
          <a:lstStyle/>
          <a:p>
            <a:r>
              <a:rPr lang="en-US" dirty="0">
                <a:solidFill>
                  <a:srgbClr val="FF0000"/>
                </a:solidFill>
              </a:rPr>
              <a:t>.999999</a:t>
            </a:r>
          </a:p>
        </p:txBody>
      </p:sp>
      <p:sp>
        <p:nvSpPr>
          <p:cNvPr id="8" name="TextBox 7">
            <a:extLst>
              <a:ext uri="{FF2B5EF4-FFF2-40B4-BE49-F238E27FC236}">
                <a16:creationId xmlns:a16="http://schemas.microsoft.com/office/drawing/2014/main" id="{EB8314D5-F03C-8544-A20D-0A43BBC8F8FF}"/>
              </a:ext>
            </a:extLst>
          </p:cNvPr>
          <p:cNvSpPr txBox="1"/>
          <p:nvPr/>
        </p:nvSpPr>
        <p:spPr>
          <a:xfrm>
            <a:off x="6096000" y="4644092"/>
            <a:ext cx="1022073" cy="369332"/>
          </a:xfrm>
          <a:prstGeom prst="rect">
            <a:avLst/>
          </a:prstGeom>
          <a:noFill/>
        </p:spPr>
        <p:txBody>
          <a:bodyPr wrap="square" rtlCol="0">
            <a:spAutoFit/>
          </a:bodyPr>
          <a:lstStyle/>
          <a:p>
            <a:r>
              <a:rPr lang="en-US" dirty="0">
                <a:solidFill>
                  <a:srgbClr val="FF0000"/>
                </a:solidFill>
              </a:rPr>
              <a:t>&lt;.00001</a:t>
            </a:r>
          </a:p>
        </p:txBody>
      </p:sp>
    </p:spTree>
    <p:extLst>
      <p:ext uri="{BB962C8B-B14F-4D97-AF65-F5344CB8AC3E}">
        <p14:creationId xmlns:p14="http://schemas.microsoft.com/office/powerpoint/2010/main" val="1065815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0528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p:txBody>
          <a:bodyPr>
            <a:normAutofit/>
          </a:bodyPr>
          <a:lstStyle/>
          <a:p>
            <a:r>
              <a:rPr lang="en-US" dirty="0"/>
              <a:t>Explanation to the Try It!</a:t>
            </a:r>
          </a:p>
        </p:txBody>
      </p:sp>
      <p:sp>
        <p:nvSpPr>
          <p:cNvPr id="5" name="Subtitle 4">
            <a:extLst>
              <a:ext uri="{FF2B5EF4-FFF2-40B4-BE49-F238E27FC236}">
                <a16:creationId xmlns:a16="http://schemas.microsoft.com/office/drawing/2014/main" id="{BC70345B-CBBF-4A4A-BE6F-F800145B6FCB}"/>
              </a:ext>
            </a:extLst>
          </p:cNvPr>
          <p:cNvSpPr>
            <a:spLocks noGrp="1"/>
          </p:cNvSpPr>
          <p:nvPr>
            <p:ph type="subTitle" idx="1"/>
          </p:nvPr>
        </p:nvSpPr>
        <p:spPr/>
        <p:txBody>
          <a:bodyPr/>
          <a:lstStyle/>
          <a:p>
            <a:r>
              <a:rPr lang="en-US" dirty="0"/>
              <a:t>Marijuana and Memory Recall</a:t>
            </a:r>
          </a:p>
        </p:txBody>
      </p:sp>
    </p:spTree>
    <p:extLst>
      <p:ext uri="{BB962C8B-B14F-4D97-AF65-F5344CB8AC3E}">
        <p14:creationId xmlns:p14="http://schemas.microsoft.com/office/powerpoint/2010/main" val="29153390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 I, Type II Error and Power</a:t>
            </a:r>
          </a:p>
        </p:txBody>
      </p:sp>
      <p:sp>
        <p:nvSpPr>
          <p:cNvPr id="3" name="Content Placeholder 2"/>
          <p:cNvSpPr>
            <a:spLocks noGrp="1"/>
          </p:cNvSpPr>
          <p:nvPr>
            <p:ph idx="1"/>
          </p:nvPr>
        </p:nvSpPr>
        <p:spPr>
          <a:xfrm>
            <a:off x="220698" y="1371600"/>
            <a:ext cx="11750604" cy="4351338"/>
          </a:xfrm>
        </p:spPr>
        <p:txBody>
          <a:bodyPr>
            <a:normAutofit/>
          </a:bodyPr>
          <a:lstStyle/>
          <a:p>
            <a:pPr>
              <a:spcBef>
                <a:spcPct val="0"/>
              </a:spcBef>
              <a:buClrTx/>
              <a:buFontTx/>
              <a:buNone/>
            </a:pPr>
            <a:r>
              <a:rPr lang="en-US" altLang="en-US" sz="2000" dirty="0"/>
              <a:t>Many studies have been conducted to test the effects of marijuana use on mental abilities.  In one such study, groups of light and heavy users of marijuana in college were tested for memory recall, with the results given below. Use a .01 significance level and a </a:t>
            </a:r>
            <a:r>
              <a:rPr lang="en-US" altLang="en-US" sz="2000" i="1" dirty="0"/>
              <a:t>right tailed </a:t>
            </a:r>
            <a:r>
              <a:rPr lang="en-US" altLang="en-US" sz="2000" dirty="0"/>
              <a:t>test to test the claim that the population of heavy marijuana users has a lower mean than the light users.  Should marijuana use be of concern to college students? Assume all data comes from a normally distributed population.  Assume the standard deviation is between the two sample standard deviations and can assumed to be 4 for both populations. </a:t>
            </a:r>
          </a:p>
          <a:p>
            <a:pPr>
              <a:spcBef>
                <a:spcPct val="0"/>
              </a:spcBef>
              <a:buClrTx/>
              <a:buFontTx/>
              <a:buNone/>
            </a:pPr>
            <a:endParaRPr lang="en-US" altLang="en-US" sz="1050" dirty="0"/>
          </a:p>
          <a:p>
            <a:pPr>
              <a:spcBef>
                <a:spcPct val="0"/>
              </a:spcBef>
              <a:buClrTx/>
              <a:buFontTx/>
              <a:buNone/>
            </a:pPr>
            <a:r>
              <a:rPr lang="en-US" altLang="en-US" sz="2000" dirty="0"/>
              <a:t>Items sorted correctly by light marijuana users: n = 65, </a:t>
            </a:r>
            <a:r>
              <a:rPr lang="en-US" altLang="en-US" sz="2000" dirty="0" err="1"/>
              <a:t>xbar</a:t>
            </a:r>
            <a:r>
              <a:rPr lang="en-US" altLang="en-US" sz="2000" dirty="0"/>
              <a:t> = 53.3, s  = 3.6</a:t>
            </a:r>
          </a:p>
          <a:p>
            <a:pPr>
              <a:spcBef>
                <a:spcPct val="0"/>
              </a:spcBef>
              <a:buClrTx/>
              <a:buFontTx/>
              <a:buNone/>
            </a:pPr>
            <a:r>
              <a:rPr lang="en-US" altLang="en-US" sz="2000" dirty="0"/>
              <a:t>Items sorted correctly by heavy marijuana users: n = 65, </a:t>
            </a:r>
            <a:r>
              <a:rPr lang="en-US" altLang="en-US" sz="2000" dirty="0" err="1"/>
              <a:t>xbar</a:t>
            </a:r>
            <a:r>
              <a:rPr lang="en-US" altLang="en-US" sz="2000" dirty="0"/>
              <a:t> = 51.3, s = 4.5</a:t>
            </a:r>
          </a:p>
          <a:p>
            <a:endParaRPr lang="en-US" sz="2800" dirty="0"/>
          </a:p>
        </p:txBody>
      </p:sp>
      <p:sp>
        <p:nvSpPr>
          <p:cNvPr id="4" name="TextBox 3"/>
          <p:cNvSpPr txBox="1"/>
          <p:nvPr/>
        </p:nvSpPr>
        <p:spPr>
          <a:xfrm>
            <a:off x="-457200" y="6240801"/>
            <a:ext cx="7383439" cy="369332"/>
          </a:xfrm>
          <a:prstGeom prst="rect">
            <a:avLst/>
          </a:prstGeom>
          <a:noFill/>
        </p:spPr>
        <p:txBody>
          <a:bodyPr wrap="square" rtlCol="0">
            <a:spAutoFit/>
          </a:bodyPr>
          <a:lstStyle/>
          <a:p>
            <a:pPr algn="ctr"/>
            <a:r>
              <a:rPr lang="en-US" dirty="0"/>
              <a:t>What happens to the power if we increase </a:t>
            </a:r>
            <a:r>
              <a:rPr lang="en-US" b="1" dirty="0"/>
              <a:t>alpha</a:t>
            </a:r>
            <a:r>
              <a:rPr lang="en-US" dirty="0"/>
              <a:t>?</a:t>
            </a:r>
          </a:p>
        </p:txBody>
      </p:sp>
      <p:sp>
        <p:nvSpPr>
          <p:cNvPr id="5" name="TextBox 4"/>
          <p:cNvSpPr txBox="1"/>
          <p:nvPr/>
        </p:nvSpPr>
        <p:spPr>
          <a:xfrm>
            <a:off x="250329" y="4459069"/>
            <a:ext cx="11368585" cy="646331"/>
          </a:xfrm>
          <a:prstGeom prst="rect">
            <a:avLst/>
          </a:prstGeom>
          <a:noFill/>
        </p:spPr>
        <p:txBody>
          <a:bodyPr wrap="square" rtlCol="0">
            <a:spAutoFit/>
          </a:bodyPr>
          <a:lstStyle/>
          <a:p>
            <a:r>
              <a:rPr lang="en-US" dirty="0"/>
              <a:t>Find the probability of concluding that the mean memory recall of the heavy users is less than that of the light users when they are really equal (their difference really is zero.)</a:t>
            </a:r>
          </a:p>
        </p:txBody>
      </p:sp>
      <p:sp>
        <p:nvSpPr>
          <p:cNvPr id="6" name="TextBox 5"/>
          <p:cNvSpPr txBox="1"/>
          <p:nvPr/>
        </p:nvSpPr>
        <p:spPr>
          <a:xfrm>
            <a:off x="250329" y="5171580"/>
            <a:ext cx="11559654" cy="646331"/>
          </a:xfrm>
          <a:prstGeom prst="rect">
            <a:avLst/>
          </a:prstGeom>
          <a:noFill/>
        </p:spPr>
        <p:txBody>
          <a:bodyPr wrap="square" rtlCol="0">
            <a:spAutoFit/>
          </a:bodyPr>
          <a:lstStyle/>
          <a:p>
            <a:r>
              <a:rPr lang="en-US" dirty="0"/>
              <a:t>Find the probability that our test will conclude that there is no difference when the heavy users really have a mean that is 1.6 points less than that of the light users. </a:t>
            </a:r>
          </a:p>
        </p:txBody>
      </p:sp>
    </p:spTree>
    <p:extLst>
      <p:ext uri="{BB962C8B-B14F-4D97-AF65-F5344CB8AC3E}">
        <p14:creationId xmlns:p14="http://schemas.microsoft.com/office/powerpoint/2010/main" val="26148752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 I, Type II Error and Power</a:t>
            </a:r>
          </a:p>
        </p:txBody>
      </p:sp>
      <p:sp>
        <p:nvSpPr>
          <p:cNvPr id="3" name="Content Placeholder 2"/>
          <p:cNvSpPr>
            <a:spLocks noGrp="1"/>
          </p:cNvSpPr>
          <p:nvPr>
            <p:ph idx="1"/>
          </p:nvPr>
        </p:nvSpPr>
        <p:spPr>
          <a:xfrm>
            <a:off x="207109" y="1371600"/>
            <a:ext cx="11750604" cy="3813156"/>
          </a:xfrm>
        </p:spPr>
        <p:txBody>
          <a:bodyPr>
            <a:normAutofit/>
          </a:bodyPr>
          <a:lstStyle/>
          <a:p>
            <a:pPr>
              <a:spcBef>
                <a:spcPct val="0"/>
              </a:spcBef>
              <a:buClrTx/>
              <a:buFontTx/>
              <a:buNone/>
            </a:pPr>
            <a:r>
              <a:rPr lang="en-US" altLang="en-US" sz="1600" dirty="0"/>
              <a:t>Many studies have been conducted to test the effects of marijuana use on mental abilities.  In one such study, groups of light and heavy users of marijuana in college were tested for memory recall, with the results given below. Use a .01 significance level and a </a:t>
            </a:r>
            <a:r>
              <a:rPr lang="en-US" altLang="en-US" sz="1600" i="1" dirty="0"/>
              <a:t>right tailed </a:t>
            </a:r>
            <a:r>
              <a:rPr lang="en-US" altLang="en-US" sz="1600" dirty="0"/>
              <a:t>test to test the claim that the population of heavy marijuana users has a lower mean than the light users.  Should marijuana use be of concern to college students? Assume all data comes from a normally distributed population.  Assume the standard deviation is between the two sample standard deviations and can assumed to be 4 for both populations. </a:t>
            </a:r>
          </a:p>
          <a:p>
            <a:pPr>
              <a:spcBef>
                <a:spcPct val="0"/>
              </a:spcBef>
              <a:buClrTx/>
              <a:buFontTx/>
              <a:buNone/>
            </a:pPr>
            <a:endParaRPr lang="en-US" altLang="en-US" sz="1050" dirty="0"/>
          </a:p>
          <a:p>
            <a:pPr>
              <a:spcBef>
                <a:spcPct val="0"/>
              </a:spcBef>
              <a:buClrTx/>
              <a:buFontTx/>
              <a:buNone/>
            </a:pPr>
            <a:r>
              <a:rPr lang="en-US" altLang="en-US" sz="2000" dirty="0"/>
              <a:t>Items sorted correctly by light marijuana users: n = 65, </a:t>
            </a:r>
            <a:r>
              <a:rPr lang="en-US" altLang="en-US" sz="2000" dirty="0" err="1"/>
              <a:t>xbar</a:t>
            </a:r>
            <a:r>
              <a:rPr lang="en-US" altLang="en-US" sz="2000" dirty="0"/>
              <a:t> = 53.3, s  = 3.6</a:t>
            </a:r>
          </a:p>
          <a:p>
            <a:pPr>
              <a:spcBef>
                <a:spcPct val="0"/>
              </a:spcBef>
              <a:buClrTx/>
              <a:buFontTx/>
              <a:buNone/>
            </a:pPr>
            <a:r>
              <a:rPr lang="en-US" altLang="en-US" sz="2000" dirty="0"/>
              <a:t>Items sorted correctly by heavy marijuana users: n = 65, </a:t>
            </a:r>
            <a:r>
              <a:rPr lang="en-US" altLang="en-US" sz="2000" dirty="0" err="1"/>
              <a:t>xbar</a:t>
            </a:r>
            <a:r>
              <a:rPr lang="en-US" altLang="en-US" sz="2000" dirty="0"/>
              <a:t> = 51.3, s = 4.5</a:t>
            </a:r>
          </a:p>
          <a:p>
            <a:endParaRPr lang="en-US" sz="2800" dirty="0"/>
          </a:p>
        </p:txBody>
      </p:sp>
      <p:sp>
        <p:nvSpPr>
          <p:cNvPr id="5" name="TextBox 4"/>
          <p:cNvSpPr txBox="1"/>
          <p:nvPr/>
        </p:nvSpPr>
        <p:spPr>
          <a:xfrm>
            <a:off x="258350" y="3849469"/>
            <a:ext cx="11368585" cy="646331"/>
          </a:xfrm>
          <a:prstGeom prst="rect">
            <a:avLst/>
          </a:prstGeom>
          <a:noFill/>
        </p:spPr>
        <p:txBody>
          <a:bodyPr wrap="square" rtlCol="0">
            <a:spAutoFit/>
          </a:bodyPr>
          <a:lstStyle/>
          <a:p>
            <a:r>
              <a:rPr lang="en-US" dirty="0"/>
              <a:t>Find the probability of concluding that the mean of the heavy users is less greater than that of the light users when they are really equal (their difference really is zero.)</a:t>
            </a:r>
          </a:p>
        </p:txBody>
      </p:sp>
      <p:sp>
        <p:nvSpPr>
          <p:cNvPr id="7" name="TextBox 6"/>
          <p:cNvSpPr txBox="1"/>
          <p:nvPr/>
        </p:nvSpPr>
        <p:spPr>
          <a:xfrm>
            <a:off x="6248400" y="4194067"/>
            <a:ext cx="1849582" cy="377933"/>
          </a:xfrm>
          <a:prstGeom prst="rect">
            <a:avLst/>
          </a:prstGeom>
          <a:noFill/>
        </p:spPr>
        <p:txBody>
          <a:bodyPr wrap="square" rtlCol="0">
            <a:spAutoFit/>
          </a:bodyPr>
          <a:lstStyle/>
          <a:p>
            <a:r>
              <a:rPr lang="en-US" b="1" dirty="0">
                <a:solidFill>
                  <a:srgbClr val="FF0000"/>
                </a:solidFill>
              </a:rPr>
              <a:t>Alpha = .01</a:t>
            </a:r>
          </a:p>
        </p:txBody>
      </p:sp>
    </p:spTree>
    <p:extLst>
      <p:ext uri="{BB962C8B-B14F-4D97-AF65-F5344CB8AC3E}">
        <p14:creationId xmlns:p14="http://schemas.microsoft.com/office/powerpoint/2010/main" val="32233909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 I, Type II Error and Power</a:t>
            </a:r>
          </a:p>
        </p:txBody>
      </p:sp>
      <p:sp>
        <p:nvSpPr>
          <p:cNvPr id="3" name="Content Placeholder 2"/>
          <p:cNvSpPr>
            <a:spLocks noGrp="1"/>
          </p:cNvSpPr>
          <p:nvPr>
            <p:ph idx="1"/>
          </p:nvPr>
        </p:nvSpPr>
        <p:spPr>
          <a:xfrm>
            <a:off x="207109" y="1371600"/>
            <a:ext cx="11750604" cy="3813156"/>
          </a:xfrm>
        </p:spPr>
        <p:txBody>
          <a:bodyPr>
            <a:normAutofit/>
          </a:bodyPr>
          <a:lstStyle/>
          <a:p>
            <a:pPr>
              <a:spcBef>
                <a:spcPct val="0"/>
              </a:spcBef>
              <a:buClrTx/>
              <a:buFontTx/>
              <a:buNone/>
            </a:pPr>
            <a:r>
              <a:rPr lang="en-US" altLang="en-US" sz="1600" dirty="0"/>
              <a:t>Many studies have been conducted to test the effects of marijuana use on mental abilities.  In one such study, groups of light and heavy users of marijuana in college were tested for memory recall, with the results given below. Use a .01 significance level and a </a:t>
            </a:r>
            <a:r>
              <a:rPr lang="en-US" altLang="en-US" sz="1600" i="1" dirty="0"/>
              <a:t>right tailed </a:t>
            </a:r>
            <a:r>
              <a:rPr lang="en-US" altLang="en-US" sz="1600" dirty="0"/>
              <a:t>test to test the claim that the population of heavy marijuana users has a lower mean than the light users.  Should marijuana use be of concern to college students? Assume all data comes from a normally distributed population.  Assume the standard deviation is between the two sample standard deviations and can assumed to be 4 for both populations. </a:t>
            </a:r>
          </a:p>
          <a:p>
            <a:pPr>
              <a:spcBef>
                <a:spcPct val="0"/>
              </a:spcBef>
              <a:buClrTx/>
              <a:buFontTx/>
              <a:buNone/>
            </a:pPr>
            <a:endParaRPr lang="en-US" altLang="en-US" sz="1050" dirty="0"/>
          </a:p>
          <a:p>
            <a:pPr>
              <a:spcBef>
                <a:spcPct val="0"/>
              </a:spcBef>
              <a:buClrTx/>
              <a:buFontTx/>
              <a:buNone/>
            </a:pPr>
            <a:r>
              <a:rPr lang="en-US" altLang="en-US" sz="2000" dirty="0"/>
              <a:t>Items sorted correctly by light marijuana users: n = 65, </a:t>
            </a:r>
            <a:r>
              <a:rPr lang="en-US" altLang="en-US" sz="2000" dirty="0" err="1"/>
              <a:t>xbar</a:t>
            </a:r>
            <a:r>
              <a:rPr lang="en-US" altLang="en-US" sz="2000" dirty="0"/>
              <a:t> = 53.3, s  = 3.6</a:t>
            </a:r>
          </a:p>
          <a:p>
            <a:pPr>
              <a:spcBef>
                <a:spcPct val="0"/>
              </a:spcBef>
              <a:buClrTx/>
              <a:buFontTx/>
              <a:buNone/>
            </a:pPr>
            <a:r>
              <a:rPr lang="en-US" altLang="en-US" sz="2000" dirty="0"/>
              <a:t>Items sorted correctly by heavy marijuana users: n = 65, </a:t>
            </a:r>
            <a:r>
              <a:rPr lang="en-US" altLang="en-US" sz="2000" dirty="0" err="1"/>
              <a:t>xbar</a:t>
            </a:r>
            <a:r>
              <a:rPr lang="en-US" altLang="en-US" sz="2000" dirty="0"/>
              <a:t> = 51.3, s = 4.5</a:t>
            </a:r>
          </a:p>
          <a:p>
            <a:endParaRPr lang="en-US" sz="2800" dirty="0"/>
          </a:p>
        </p:txBody>
      </p:sp>
      <p:sp>
        <p:nvSpPr>
          <p:cNvPr id="6" name="TextBox 5"/>
          <p:cNvSpPr txBox="1"/>
          <p:nvPr/>
        </p:nvSpPr>
        <p:spPr>
          <a:xfrm>
            <a:off x="207109" y="3872699"/>
            <a:ext cx="11559654" cy="646331"/>
          </a:xfrm>
          <a:prstGeom prst="rect">
            <a:avLst/>
          </a:prstGeom>
          <a:noFill/>
        </p:spPr>
        <p:txBody>
          <a:bodyPr wrap="square" rtlCol="0">
            <a:spAutoFit/>
          </a:bodyPr>
          <a:lstStyle/>
          <a:p>
            <a:r>
              <a:rPr lang="en-US" dirty="0"/>
              <a:t>Find the probability that our test will conclude that there is no difference when the heavy users really have a mean that is 1.6 points less than that of the light users. </a:t>
            </a:r>
          </a:p>
        </p:txBody>
      </p:sp>
      <p:pic>
        <p:nvPicPr>
          <p:cNvPr id="8" name="Picture 7">
            <a:extLst>
              <a:ext uri="{FF2B5EF4-FFF2-40B4-BE49-F238E27FC236}">
                <a16:creationId xmlns:a16="http://schemas.microsoft.com/office/drawing/2014/main" id="{55106395-09F8-8D41-8F99-485ED2AC38DA}"/>
              </a:ext>
            </a:extLst>
          </p:cNvPr>
          <p:cNvPicPr>
            <a:picLocks noChangeAspect="1"/>
          </p:cNvPicPr>
          <p:nvPr/>
        </p:nvPicPr>
        <p:blipFill>
          <a:blip r:embed="rId2"/>
          <a:stretch>
            <a:fillRect/>
          </a:stretch>
        </p:blipFill>
        <p:spPr>
          <a:xfrm>
            <a:off x="1828800" y="4555761"/>
            <a:ext cx="7610941" cy="2066931"/>
          </a:xfrm>
          <a:prstGeom prst="rect">
            <a:avLst/>
          </a:prstGeom>
        </p:spPr>
      </p:pic>
      <p:sp>
        <p:nvSpPr>
          <p:cNvPr id="9" name="TextBox 8">
            <a:extLst>
              <a:ext uri="{FF2B5EF4-FFF2-40B4-BE49-F238E27FC236}">
                <a16:creationId xmlns:a16="http://schemas.microsoft.com/office/drawing/2014/main" id="{557C0C5C-57D5-2C46-9F79-56F36134BE55}"/>
              </a:ext>
            </a:extLst>
          </p:cNvPr>
          <p:cNvSpPr txBox="1"/>
          <p:nvPr/>
        </p:nvSpPr>
        <p:spPr>
          <a:xfrm>
            <a:off x="5193632" y="5522495"/>
            <a:ext cx="5169568" cy="369332"/>
          </a:xfrm>
          <a:prstGeom prst="rect">
            <a:avLst/>
          </a:prstGeom>
          <a:noFill/>
        </p:spPr>
        <p:txBody>
          <a:bodyPr wrap="square" rtlCol="0">
            <a:spAutoFit/>
          </a:bodyPr>
          <a:lstStyle/>
          <a:p>
            <a:pPr algn="ctr"/>
            <a:r>
              <a:rPr lang="en-US" b="1" dirty="0">
                <a:solidFill>
                  <a:srgbClr val="00B050"/>
                </a:solidFill>
              </a:rPr>
              <a:t>Beta = 1 </a:t>
            </a:r>
            <a:r>
              <a:rPr lang="mr-IN" b="1" dirty="0">
                <a:solidFill>
                  <a:srgbClr val="00B050"/>
                </a:solidFill>
              </a:rPr>
              <a:t>–</a:t>
            </a:r>
            <a:r>
              <a:rPr lang="en-US" b="1" dirty="0">
                <a:solidFill>
                  <a:srgbClr val="00B050"/>
                </a:solidFill>
              </a:rPr>
              <a:t> Power = 1 - .472 = .528</a:t>
            </a:r>
          </a:p>
        </p:txBody>
      </p:sp>
    </p:spTree>
    <p:extLst>
      <p:ext uri="{BB962C8B-B14F-4D97-AF65-F5344CB8AC3E}">
        <p14:creationId xmlns:p14="http://schemas.microsoft.com/office/powerpoint/2010/main" val="25019517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 I, Type II Error and Power</a:t>
            </a:r>
          </a:p>
        </p:txBody>
      </p:sp>
      <p:sp>
        <p:nvSpPr>
          <p:cNvPr id="3" name="Content Placeholder 2"/>
          <p:cNvSpPr>
            <a:spLocks noGrp="1"/>
          </p:cNvSpPr>
          <p:nvPr>
            <p:ph idx="1"/>
          </p:nvPr>
        </p:nvSpPr>
        <p:spPr>
          <a:xfrm>
            <a:off x="207109" y="1371600"/>
            <a:ext cx="11750604" cy="3813156"/>
          </a:xfrm>
        </p:spPr>
        <p:txBody>
          <a:bodyPr>
            <a:normAutofit/>
          </a:bodyPr>
          <a:lstStyle/>
          <a:p>
            <a:pPr>
              <a:spcBef>
                <a:spcPct val="0"/>
              </a:spcBef>
              <a:buClrTx/>
              <a:buFontTx/>
              <a:buNone/>
            </a:pPr>
            <a:r>
              <a:rPr lang="en-US" altLang="en-US" sz="1600" dirty="0"/>
              <a:t>Many studies have been conducted to test the effects of marijuana use on mental abilities.  In one such study, groups of light and heavy users of marijuana in college were tested for memory recall, with the results given below. Use a .01 significance level and a </a:t>
            </a:r>
            <a:r>
              <a:rPr lang="en-US" altLang="en-US" sz="1600" i="1" dirty="0"/>
              <a:t>right tailed </a:t>
            </a:r>
            <a:r>
              <a:rPr lang="en-US" altLang="en-US" sz="1600" dirty="0"/>
              <a:t>test to test the claim that the population of heavy marijuana users has a lower mean than the light users.  Should marijuana use be of concern to college students? Assume all data comes from a normally distributed population.  Assume the standard deviation is between the two sample standard deviations and can assumed to be 4 for both populations. </a:t>
            </a:r>
          </a:p>
          <a:p>
            <a:pPr>
              <a:spcBef>
                <a:spcPct val="0"/>
              </a:spcBef>
              <a:buClrTx/>
              <a:buFontTx/>
              <a:buNone/>
            </a:pPr>
            <a:endParaRPr lang="en-US" altLang="en-US" sz="1050" dirty="0"/>
          </a:p>
          <a:p>
            <a:pPr>
              <a:spcBef>
                <a:spcPct val="0"/>
              </a:spcBef>
              <a:buClrTx/>
              <a:buFontTx/>
              <a:buNone/>
            </a:pPr>
            <a:r>
              <a:rPr lang="en-US" altLang="en-US" sz="2000" dirty="0"/>
              <a:t>Items sorted correctly by light marijuana users: n = 65, </a:t>
            </a:r>
            <a:r>
              <a:rPr lang="en-US" altLang="en-US" sz="2000" dirty="0" err="1"/>
              <a:t>xbar</a:t>
            </a:r>
            <a:r>
              <a:rPr lang="en-US" altLang="en-US" sz="2000" dirty="0"/>
              <a:t> = 53.3, s  = 3.6</a:t>
            </a:r>
          </a:p>
          <a:p>
            <a:pPr>
              <a:spcBef>
                <a:spcPct val="0"/>
              </a:spcBef>
              <a:buClrTx/>
              <a:buFontTx/>
              <a:buNone/>
            </a:pPr>
            <a:r>
              <a:rPr lang="en-US" altLang="en-US" sz="2000" dirty="0"/>
              <a:t>Items sorted correctly by heavy marijuana users: n = 65, </a:t>
            </a:r>
            <a:r>
              <a:rPr lang="en-US" altLang="en-US" sz="2000" dirty="0" err="1"/>
              <a:t>xbar</a:t>
            </a:r>
            <a:r>
              <a:rPr lang="en-US" altLang="en-US" sz="2000" dirty="0"/>
              <a:t> = 51.3, s = 4.5</a:t>
            </a:r>
          </a:p>
          <a:p>
            <a:endParaRPr lang="en-US" sz="2800" dirty="0"/>
          </a:p>
        </p:txBody>
      </p:sp>
      <p:sp>
        <p:nvSpPr>
          <p:cNvPr id="4" name="TextBox 3"/>
          <p:cNvSpPr txBox="1"/>
          <p:nvPr/>
        </p:nvSpPr>
        <p:spPr>
          <a:xfrm>
            <a:off x="-914400" y="4038600"/>
            <a:ext cx="7383439" cy="369332"/>
          </a:xfrm>
          <a:prstGeom prst="rect">
            <a:avLst/>
          </a:prstGeom>
          <a:noFill/>
        </p:spPr>
        <p:txBody>
          <a:bodyPr wrap="square" rtlCol="0">
            <a:spAutoFit/>
          </a:bodyPr>
          <a:lstStyle/>
          <a:p>
            <a:pPr algn="ctr"/>
            <a:r>
              <a:rPr lang="en-US" dirty="0"/>
              <a:t>What happens to the power if we increase </a:t>
            </a:r>
            <a:r>
              <a:rPr lang="en-US" b="1" dirty="0"/>
              <a:t>alpha</a:t>
            </a:r>
            <a:r>
              <a:rPr lang="en-US" dirty="0"/>
              <a:t>?</a:t>
            </a:r>
          </a:p>
        </p:txBody>
      </p:sp>
      <p:sp>
        <p:nvSpPr>
          <p:cNvPr id="9" name="TextBox 8">
            <a:extLst>
              <a:ext uri="{FF2B5EF4-FFF2-40B4-BE49-F238E27FC236}">
                <a16:creationId xmlns:a16="http://schemas.microsoft.com/office/drawing/2014/main" id="{A14D3946-45C5-F34A-BDEA-A6A6DD802266}"/>
              </a:ext>
            </a:extLst>
          </p:cNvPr>
          <p:cNvSpPr txBox="1"/>
          <p:nvPr/>
        </p:nvSpPr>
        <p:spPr>
          <a:xfrm>
            <a:off x="762000" y="4840069"/>
            <a:ext cx="10287000" cy="646331"/>
          </a:xfrm>
          <a:prstGeom prst="rect">
            <a:avLst/>
          </a:prstGeom>
          <a:noFill/>
        </p:spPr>
        <p:txBody>
          <a:bodyPr wrap="square" rtlCol="0">
            <a:spAutoFit/>
          </a:bodyPr>
          <a:lstStyle/>
          <a:p>
            <a:r>
              <a:rPr lang="en-US" b="1" dirty="0">
                <a:solidFill>
                  <a:srgbClr val="00B050"/>
                </a:solidFill>
              </a:rPr>
              <a:t>Since the power is the probability of </a:t>
            </a:r>
            <a:r>
              <a:rPr lang="en-US" b="1" i="1" dirty="0">
                <a:solidFill>
                  <a:srgbClr val="00B050"/>
                </a:solidFill>
              </a:rPr>
              <a:t>rejecting</a:t>
            </a:r>
            <a:r>
              <a:rPr lang="en-US" b="1" dirty="0">
                <a:solidFill>
                  <a:srgbClr val="00B050"/>
                </a:solidFill>
              </a:rPr>
              <a:t> when the null hypothesis is false and rejecting the null becomes easier as alpha increases, the power increases as alpha increases.</a:t>
            </a:r>
          </a:p>
        </p:txBody>
      </p:sp>
    </p:spTree>
    <p:extLst>
      <p:ext uri="{BB962C8B-B14F-4D97-AF65-F5344CB8AC3E}">
        <p14:creationId xmlns:p14="http://schemas.microsoft.com/office/powerpoint/2010/main" val="39457834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23064"/>
            <a:ext cx="10515600" cy="811258"/>
          </a:xfrm>
        </p:spPr>
        <p:txBody>
          <a:bodyPr/>
          <a:lstStyle/>
          <a:p>
            <a:r>
              <a:rPr lang="en-US" dirty="0"/>
              <a:t>POWER.T.TEST</a:t>
            </a:r>
          </a:p>
        </p:txBody>
      </p:sp>
      <mc:AlternateContent xmlns:mc="http://schemas.openxmlformats.org/markup-compatibility/2006" xmlns:a14="http://schemas.microsoft.com/office/drawing/2010/main">
        <mc:Choice Requires="a14">
          <p:sp>
            <p:nvSpPr>
              <p:cNvPr id="10" name="TextBox 9"/>
              <p:cNvSpPr txBox="1"/>
              <p:nvPr/>
            </p:nvSpPr>
            <p:spPr>
              <a:xfrm>
                <a:off x="1281545" y="3962400"/>
                <a:ext cx="9628908" cy="2062103"/>
              </a:xfrm>
              <a:prstGeom prst="rect">
                <a:avLst/>
              </a:prstGeom>
              <a:noFill/>
            </p:spPr>
            <p:txBody>
              <a:bodyPr wrap="square" rtlCol="0">
                <a:spAutoFit/>
              </a:bodyPr>
              <a:lstStyle/>
              <a:p>
                <a:r>
                  <a:rPr lang="en-US" dirty="0"/>
                  <a:t>n = sample size (per group)</a:t>
                </a:r>
              </a:p>
              <a:p>
                <a:r>
                  <a:rPr lang="en-US" dirty="0"/>
                  <a:t>delta = effect size   ( </a:t>
                </a:r>
                <a14:m>
                  <m:oMath xmlns:m="http://schemas.openxmlformats.org/officeDocument/2006/math">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ea typeface="Cambria Math" charset="0"/>
                            <a:cs typeface="Cambria Math" charset="0"/>
                          </a:rPr>
                          <m:t>𝜇</m:t>
                        </m:r>
                      </m:e>
                      <m:sub>
                        <m:r>
                          <a:rPr lang="en-US" b="0" i="1" smtClean="0">
                            <a:latin typeface="Cambria Math" charset="0"/>
                          </a:rPr>
                          <m:t>0</m:t>
                        </m:r>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1</m:t>
                        </m:r>
                      </m:sub>
                    </m:sSub>
                    <m:r>
                      <a:rPr lang="en-US" b="0" i="1" smtClean="0">
                        <a:latin typeface="Cambria Math" charset="0"/>
                      </a:rPr>
                      <m:t>|</m:t>
                    </m:r>
                  </m:oMath>
                </a14:m>
                <a:r>
                  <a:rPr lang="en-US" dirty="0"/>
                  <a:t> )</a:t>
                </a:r>
              </a:p>
              <a:p>
                <a:r>
                  <a:rPr lang="en-US" dirty="0" err="1"/>
                  <a:t>sd</a:t>
                </a:r>
                <a:r>
                  <a:rPr lang="en-US" dirty="0"/>
                  <a:t> = standard deviation </a:t>
                </a:r>
              </a:p>
              <a:p>
                <a:r>
                  <a:rPr lang="en-US" dirty="0"/>
                  <a:t>power = probability of rejecting when the null is false (finding an effect when there is one)</a:t>
                </a:r>
              </a:p>
              <a:p>
                <a:r>
                  <a:rPr lang="en-US" dirty="0" err="1"/>
                  <a:t>sig.level</a:t>
                </a:r>
                <a:r>
                  <a:rPr lang="en-US" dirty="0"/>
                  <a:t> = probability of rejecting when null hypothesis is true (alpha)</a:t>
                </a:r>
              </a:p>
              <a:p>
                <a:endParaRPr lang="en-US" dirty="0"/>
              </a:p>
              <a:p>
                <a:r>
                  <a:rPr lang="en-US" sz="2000" b="1" i="1" dirty="0"/>
                  <a:t>Given any 4 of these, we can find the fifth. (one must be left blank) </a:t>
                </a:r>
              </a:p>
            </p:txBody>
          </p:sp>
        </mc:Choice>
        <mc:Fallback xmlns="">
          <p:sp>
            <p:nvSpPr>
              <p:cNvPr id="10" name="TextBox 9"/>
              <p:cNvSpPr txBox="1">
                <a:spLocks noRot="1" noChangeAspect="1" noMove="1" noResize="1" noEditPoints="1" noAdjustHandles="1" noChangeArrowheads="1" noChangeShapeType="1" noTextEdit="1"/>
              </p:cNvSpPr>
              <p:nvPr/>
            </p:nvSpPr>
            <p:spPr>
              <a:xfrm>
                <a:off x="1281545" y="3962400"/>
                <a:ext cx="9628908" cy="2062103"/>
              </a:xfrm>
              <a:prstGeom prst="rect">
                <a:avLst/>
              </a:prstGeom>
              <a:blipFill>
                <a:blip r:embed="rId2"/>
                <a:stretch>
                  <a:fillRect l="-526" t="-1227" b="-429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35488A0F-70B5-9142-A94E-E83FDAEFEE44}"/>
              </a:ext>
            </a:extLst>
          </p:cNvPr>
          <p:cNvPicPr>
            <a:picLocks noChangeAspect="1"/>
          </p:cNvPicPr>
          <p:nvPr/>
        </p:nvPicPr>
        <p:blipFill>
          <a:blip r:embed="rId3"/>
          <a:stretch>
            <a:fillRect/>
          </a:stretch>
        </p:blipFill>
        <p:spPr>
          <a:xfrm>
            <a:off x="1828800" y="1676400"/>
            <a:ext cx="7610941" cy="2066931"/>
          </a:xfrm>
          <a:prstGeom prst="rect">
            <a:avLst/>
          </a:prstGeom>
        </p:spPr>
      </p:pic>
    </p:spTree>
    <p:extLst>
      <p:ext uri="{BB962C8B-B14F-4D97-AF65-F5344CB8AC3E}">
        <p14:creationId xmlns:p14="http://schemas.microsoft.com/office/powerpoint/2010/main" val="3335206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fade">
                                      <p:cBhvr>
                                        <p:cTn id="27" dur="500"/>
                                        <p:tgtEl>
                                          <p:spTgt spid="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xEl>
                                              <p:pRg st="6" end="6"/>
                                            </p:txEl>
                                          </p:spTgt>
                                        </p:tgtEl>
                                        <p:attrNameLst>
                                          <p:attrName>style.visibility</p:attrName>
                                        </p:attrNameLst>
                                      </p:cBhvr>
                                      <p:to>
                                        <p:strVal val="visible"/>
                                      </p:to>
                                    </p:set>
                                    <p:animEffect transition="in" filter="fade">
                                      <p:cBhvr>
                                        <p:cTn id="32"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2E9D4-F9CB-7041-9FB8-251C323E616C}"/>
              </a:ext>
            </a:extLst>
          </p:cNvPr>
          <p:cNvSpPr>
            <a:spLocks noGrp="1"/>
          </p:cNvSpPr>
          <p:nvPr>
            <p:ph type="title"/>
          </p:nvPr>
        </p:nvSpPr>
        <p:spPr/>
        <p:txBody>
          <a:bodyPr/>
          <a:lstStyle/>
          <a:p>
            <a:r>
              <a:rPr lang="en-US" dirty="0"/>
              <a:t>SAS Code for First Lightboard 4.3.1</a:t>
            </a:r>
          </a:p>
        </p:txBody>
      </p:sp>
      <p:pic>
        <p:nvPicPr>
          <p:cNvPr id="4" name="Picture 3">
            <a:extLst>
              <a:ext uri="{FF2B5EF4-FFF2-40B4-BE49-F238E27FC236}">
                <a16:creationId xmlns:a16="http://schemas.microsoft.com/office/drawing/2014/main" id="{EEFEF833-9213-5642-B6BE-8E84AC972068}"/>
              </a:ext>
            </a:extLst>
          </p:cNvPr>
          <p:cNvPicPr>
            <a:picLocks noChangeAspect="1"/>
          </p:cNvPicPr>
          <p:nvPr/>
        </p:nvPicPr>
        <p:blipFill>
          <a:blip r:embed="rId2"/>
          <a:stretch>
            <a:fillRect/>
          </a:stretch>
        </p:blipFill>
        <p:spPr>
          <a:xfrm>
            <a:off x="7239000" y="1828800"/>
            <a:ext cx="2506969" cy="4508500"/>
          </a:xfrm>
          <a:prstGeom prst="rect">
            <a:avLst/>
          </a:prstGeom>
        </p:spPr>
      </p:pic>
      <p:sp>
        <p:nvSpPr>
          <p:cNvPr id="5" name="Rectangle 4">
            <a:extLst>
              <a:ext uri="{FF2B5EF4-FFF2-40B4-BE49-F238E27FC236}">
                <a16:creationId xmlns:a16="http://schemas.microsoft.com/office/drawing/2014/main" id="{240AFBFF-C911-0340-B41D-9E005163DA6C}"/>
              </a:ext>
            </a:extLst>
          </p:cNvPr>
          <p:cNvSpPr/>
          <p:nvPr/>
        </p:nvSpPr>
        <p:spPr>
          <a:xfrm>
            <a:off x="2286000" y="2362200"/>
            <a:ext cx="6096000" cy="2862322"/>
          </a:xfrm>
          <a:prstGeom prst="rect">
            <a:avLst/>
          </a:prstGeom>
        </p:spPr>
        <p:txBody>
          <a:bodyPr>
            <a:spAutoFit/>
          </a:bodyPr>
          <a:lstStyle/>
          <a:p>
            <a:r>
              <a:rPr lang="en-US" b="1" dirty="0">
                <a:solidFill>
                  <a:srgbClr val="000080"/>
                </a:solidFill>
                <a:latin typeface="Helvetica" pitchFamily="2" charset="0"/>
              </a:rPr>
              <a:t>proc</a:t>
            </a:r>
            <a:r>
              <a:rPr lang="en-US" dirty="0">
                <a:solidFill>
                  <a:srgbClr val="000000"/>
                </a:solidFill>
                <a:latin typeface="Helvetica" pitchFamily="2" charset="0"/>
              </a:rPr>
              <a:t> </a:t>
            </a:r>
            <a:r>
              <a:rPr lang="en-US" b="1" dirty="0">
                <a:solidFill>
                  <a:srgbClr val="000080"/>
                </a:solidFill>
                <a:latin typeface="Helvetica" pitchFamily="2" charset="0"/>
              </a:rPr>
              <a:t>power</a:t>
            </a:r>
            <a:r>
              <a:rPr lang="en-US" dirty="0">
                <a:solidFill>
                  <a:srgbClr val="000000"/>
                </a:solidFill>
                <a:latin typeface="Helvetica" pitchFamily="2" charset="0"/>
              </a:rPr>
              <a:t>;</a:t>
            </a:r>
            <a:endParaRPr lang="en-US" dirty="0">
              <a:solidFill>
                <a:srgbClr val="000080"/>
              </a:solidFill>
              <a:latin typeface="Helvetica" pitchFamily="2" charset="0"/>
            </a:endParaRPr>
          </a:p>
          <a:p>
            <a:r>
              <a:rPr lang="en-US" dirty="0">
                <a:solidFill>
                  <a:srgbClr val="000000"/>
                </a:solidFill>
                <a:latin typeface="Helvetica" pitchFamily="2" charset="0"/>
              </a:rPr>
              <a:t>   </a:t>
            </a:r>
            <a:r>
              <a:rPr lang="en-US" dirty="0" err="1">
                <a:solidFill>
                  <a:srgbClr val="0000FF"/>
                </a:solidFill>
                <a:latin typeface="Helvetica" pitchFamily="2" charset="0"/>
              </a:rPr>
              <a:t>onesamplemeans</a:t>
            </a:r>
            <a:r>
              <a:rPr lang="en-US" dirty="0">
                <a:solidFill>
                  <a:srgbClr val="000000"/>
                </a:solidFill>
                <a:latin typeface="Helvetica" pitchFamily="2" charset="0"/>
              </a:rPr>
              <a:t> </a:t>
            </a:r>
            <a:r>
              <a:rPr lang="en-US" dirty="0">
                <a:solidFill>
                  <a:srgbClr val="0000FF"/>
                </a:solidFill>
                <a:latin typeface="Helvetica" pitchFamily="2" charset="0"/>
              </a:rPr>
              <a:t>test</a:t>
            </a:r>
            <a:r>
              <a:rPr lang="en-US" dirty="0">
                <a:solidFill>
                  <a:srgbClr val="000000"/>
                </a:solidFill>
                <a:latin typeface="Helvetica" pitchFamily="2" charset="0"/>
              </a:rPr>
              <a:t>=normal</a:t>
            </a:r>
            <a:endParaRPr lang="en-US" dirty="0">
              <a:solidFill>
                <a:srgbClr val="0000FF"/>
              </a:solidFill>
              <a:latin typeface="Helvetica" pitchFamily="2" charset="0"/>
            </a:endParaRPr>
          </a:p>
          <a:p>
            <a:r>
              <a:rPr lang="en-US" dirty="0">
                <a:latin typeface="Helvetica" pitchFamily="2" charset="0"/>
              </a:rPr>
              <a:t>     </a:t>
            </a:r>
            <a:r>
              <a:rPr lang="en-US" dirty="0">
                <a:solidFill>
                  <a:srgbClr val="0000FF"/>
                </a:solidFill>
                <a:latin typeface="Helvetica" pitchFamily="2" charset="0"/>
              </a:rPr>
              <a:t>sides</a:t>
            </a:r>
            <a:r>
              <a:rPr lang="en-US" dirty="0">
                <a:latin typeface="Helvetica" pitchFamily="2" charset="0"/>
              </a:rPr>
              <a:t> = </a:t>
            </a:r>
            <a:r>
              <a:rPr lang="en-US" b="1" dirty="0">
                <a:solidFill>
                  <a:srgbClr val="008080"/>
                </a:solidFill>
                <a:latin typeface="Helvetica" pitchFamily="2" charset="0"/>
              </a:rPr>
              <a:t>1</a:t>
            </a:r>
            <a:endParaRPr lang="en-US" dirty="0">
              <a:latin typeface="Helvetica" pitchFamily="2" charset="0"/>
            </a:endParaRPr>
          </a:p>
          <a:p>
            <a:r>
              <a:rPr lang="en-US" dirty="0">
                <a:latin typeface="Helvetica" pitchFamily="2" charset="0"/>
              </a:rPr>
              <a:t>     </a:t>
            </a:r>
            <a:r>
              <a:rPr lang="en-US" dirty="0">
                <a:solidFill>
                  <a:srgbClr val="0000FF"/>
                </a:solidFill>
                <a:latin typeface="Helvetica" pitchFamily="2" charset="0"/>
              </a:rPr>
              <a:t>alpha</a:t>
            </a:r>
            <a:r>
              <a:rPr lang="en-US" dirty="0">
                <a:latin typeface="Helvetica" pitchFamily="2" charset="0"/>
              </a:rPr>
              <a:t> = </a:t>
            </a:r>
            <a:r>
              <a:rPr lang="en-US" b="1" dirty="0">
                <a:solidFill>
                  <a:srgbClr val="008080"/>
                </a:solidFill>
                <a:latin typeface="Helvetica" pitchFamily="2" charset="0"/>
              </a:rPr>
              <a:t>.05</a:t>
            </a:r>
            <a:endParaRPr lang="en-US" dirty="0">
              <a:latin typeface="Helvetica" pitchFamily="2" charset="0"/>
            </a:endParaRPr>
          </a:p>
          <a:p>
            <a:r>
              <a:rPr lang="en-US" dirty="0">
                <a:latin typeface="Helvetica" pitchFamily="2" charset="0"/>
              </a:rPr>
              <a:t>     </a:t>
            </a:r>
            <a:r>
              <a:rPr lang="en-US" dirty="0" err="1">
                <a:solidFill>
                  <a:srgbClr val="0000FF"/>
                </a:solidFill>
                <a:latin typeface="Helvetica" pitchFamily="2" charset="0"/>
              </a:rPr>
              <a:t>nullmean</a:t>
            </a:r>
            <a:r>
              <a:rPr lang="en-US" dirty="0">
                <a:latin typeface="Helvetica" pitchFamily="2" charset="0"/>
              </a:rPr>
              <a:t> = </a:t>
            </a:r>
            <a:r>
              <a:rPr lang="en-US" b="1" dirty="0">
                <a:solidFill>
                  <a:srgbClr val="008080"/>
                </a:solidFill>
                <a:latin typeface="Helvetica" pitchFamily="2" charset="0"/>
              </a:rPr>
              <a:t>4</a:t>
            </a:r>
            <a:endParaRPr lang="en-US" dirty="0">
              <a:latin typeface="Helvetica" pitchFamily="2" charset="0"/>
            </a:endParaRPr>
          </a:p>
          <a:p>
            <a:r>
              <a:rPr lang="en-US" dirty="0">
                <a:latin typeface="Helvetica" pitchFamily="2" charset="0"/>
              </a:rPr>
              <a:t>      </a:t>
            </a:r>
            <a:r>
              <a:rPr lang="en-US" dirty="0">
                <a:solidFill>
                  <a:srgbClr val="0000FF"/>
                </a:solidFill>
                <a:latin typeface="Helvetica" pitchFamily="2" charset="0"/>
              </a:rPr>
              <a:t>mean</a:t>
            </a:r>
            <a:r>
              <a:rPr lang="en-US" dirty="0">
                <a:latin typeface="Helvetica" pitchFamily="2" charset="0"/>
              </a:rPr>
              <a:t> = </a:t>
            </a:r>
            <a:r>
              <a:rPr lang="en-US" b="1" dirty="0">
                <a:solidFill>
                  <a:srgbClr val="008080"/>
                </a:solidFill>
                <a:latin typeface="Helvetica" pitchFamily="2" charset="0"/>
              </a:rPr>
              <a:t>6</a:t>
            </a:r>
            <a:endParaRPr lang="en-US" dirty="0">
              <a:latin typeface="Helvetica" pitchFamily="2" charset="0"/>
            </a:endParaRPr>
          </a:p>
          <a:p>
            <a:r>
              <a:rPr lang="en-US" dirty="0">
                <a:latin typeface="Helvetica" pitchFamily="2" charset="0"/>
              </a:rPr>
              <a:t>      </a:t>
            </a:r>
            <a:r>
              <a:rPr lang="en-US" dirty="0" err="1">
                <a:solidFill>
                  <a:srgbClr val="0000FF"/>
                </a:solidFill>
                <a:latin typeface="Helvetica" pitchFamily="2" charset="0"/>
              </a:rPr>
              <a:t>stddev</a:t>
            </a:r>
            <a:r>
              <a:rPr lang="en-US" dirty="0">
                <a:latin typeface="Helvetica" pitchFamily="2" charset="0"/>
              </a:rPr>
              <a:t> = </a:t>
            </a:r>
            <a:r>
              <a:rPr lang="en-US" b="1" dirty="0">
                <a:solidFill>
                  <a:srgbClr val="008080"/>
                </a:solidFill>
                <a:latin typeface="Helvetica" pitchFamily="2" charset="0"/>
              </a:rPr>
              <a:t>2</a:t>
            </a:r>
            <a:endParaRPr lang="en-US" dirty="0">
              <a:latin typeface="Helvetica" pitchFamily="2" charset="0"/>
            </a:endParaRPr>
          </a:p>
          <a:p>
            <a:r>
              <a:rPr lang="en-US" dirty="0">
                <a:latin typeface="Helvetica" pitchFamily="2" charset="0"/>
              </a:rPr>
              <a:t>      </a:t>
            </a:r>
            <a:r>
              <a:rPr lang="en-US" dirty="0" err="1">
                <a:solidFill>
                  <a:srgbClr val="0000FF"/>
                </a:solidFill>
                <a:latin typeface="Helvetica" pitchFamily="2" charset="0"/>
              </a:rPr>
              <a:t>ntotal</a:t>
            </a:r>
            <a:r>
              <a:rPr lang="en-US" dirty="0">
                <a:latin typeface="Helvetica" pitchFamily="2" charset="0"/>
              </a:rPr>
              <a:t> = </a:t>
            </a:r>
            <a:r>
              <a:rPr lang="en-US" b="1" dirty="0">
                <a:solidFill>
                  <a:srgbClr val="008080"/>
                </a:solidFill>
                <a:latin typeface="Helvetica" pitchFamily="2" charset="0"/>
              </a:rPr>
              <a:t>10</a:t>
            </a:r>
            <a:endParaRPr lang="en-US" dirty="0">
              <a:latin typeface="Helvetica" pitchFamily="2" charset="0"/>
            </a:endParaRPr>
          </a:p>
          <a:p>
            <a:r>
              <a:rPr lang="en-US" dirty="0">
                <a:latin typeface="Helvetica" pitchFamily="2" charset="0"/>
              </a:rPr>
              <a:t>      </a:t>
            </a:r>
            <a:r>
              <a:rPr lang="en-US" dirty="0">
                <a:solidFill>
                  <a:srgbClr val="0000FF"/>
                </a:solidFill>
                <a:latin typeface="Helvetica" pitchFamily="2" charset="0"/>
              </a:rPr>
              <a:t>power</a:t>
            </a:r>
            <a:r>
              <a:rPr lang="en-US" dirty="0">
                <a:latin typeface="Helvetica" pitchFamily="2" charset="0"/>
              </a:rPr>
              <a:t> = </a:t>
            </a:r>
            <a:r>
              <a:rPr lang="en-US" b="1" dirty="0">
                <a:solidFill>
                  <a:srgbClr val="008080"/>
                </a:solidFill>
                <a:latin typeface="Helvetica" pitchFamily="2" charset="0"/>
              </a:rPr>
              <a:t>.</a:t>
            </a:r>
            <a:r>
              <a:rPr lang="en-US" dirty="0">
                <a:latin typeface="Helvetica" pitchFamily="2" charset="0"/>
              </a:rPr>
              <a:t>;</a:t>
            </a:r>
          </a:p>
          <a:p>
            <a:r>
              <a:rPr lang="en-US" b="1" dirty="0">
                <a:solidFill>
                  <a:srgbClr val="000080"/>
                </a:solidFill>
                <a:latin typeface="Helvetica" pitchFamily="2" charset="0"/>
              </a:rPr>
              <a:t>run</a:t>
            </a:r>
            <a:r>
              <a:rPr lang="en-US" dirty="0">
                <a:solidFill>
                  <a:srgbClr val="000000"/>
                </a:solidFill>
                <a:latin typeface="Helvetica" pitchFamily="2" charset="0"/>
              </a:rPr>
              <a:t>;</a:t>
            </a:r>
            <a:endParaRPr lang="en-US" dirty="0">
              <a:solidFill>
                <a:srgbClr val="000080"/>
              </a:solidFill>
              <a:effectLst/>
              <a:latin typeface="Helvetica" pitchFamily="2" charset="0"/>
            </a:endParaRPr>
          </a:p>
        </p:txBody>
      </p:sp>
    </p:spTree>
    <p:extLst>
      <p:ext uri="{BB962C8B-B14F-4D97-AF65-F5344CB8AC3E}">
        <p14:creationId xmlns:p14="http://schemas.microsoft.com/office/powerpoint/2010/main" val="7020147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23064"/>
            <a:ext cx="10515600" cy="811258"/>
          </a:xfrm>
        </p:spPr>
        <p:txBody>
          <a:bodyPr/>
          <a:lstStyle/>
          <a:p>
            <a:r>
              <a:rPr lang="en-US" dirty="0"/>
              <a:t>Proc Power</a:t>
            </a:r>
          </a:p>
        </p:txBody>
      </p:sp>
      <p:pic>
        <p:nvPicPr>
          <p:cNvPr id="3" name="Picture 2">
            <a:extLst>
              <a:ext uri="{FF2B5EF4-FFF2-40B4-BE49-F238E27FC236}">
                <a16:creationId xmlns:a16="http://schemas.microsoft.com/office/drawing/2014/main" id="{75437A54-A0DE-AE49-B36A-4D12276F221A}"/>
              </a:ext>
            </a:extLst>
          </p:cNvPr>
          <p:cNvPicPr>
            <a:picLocks noChangeAspect="1"/>
          </p:cNvPicPr>
          <p:nvPr/>
        </p:nvPicPr>
        <p:blipFill>
          <a:blip r:embed="rId2"/>
          <a:stretch>
            <a:fillRect/>
          </a:stretch>
        </p:blipFill>
        <p:spPr>
          <a:xfrm>
            <a:off x="6477000" y="1905000"/>
            <a:ext cx="2636955" cy="4286250"/>
          </a:xfrm>
          <a:prstGeom prst="rect">
            <a:avLst/>
          </a:prstGeom>
        </p:spPr>
      </p:pic>
      <p:sp>
        <p:nvSpPr>
          <p:cNvPr id="4" name="Rectangle 3">
            <a:extLst>
              <a:ext uri="{FF2B5EF4-FFF2-40B4-BE49-F238E27FC236}">
                <a16:creationId xmlns:a16="http://schemas.microsoft.com/office/drawing/2014/main" id="{CD4DC950-75E6-C24D-A732-31CCF1342803}"/>
              </a:ext>
            </a:extLst>
          </p:cNvPr>
          <p:cNvSpPr/>
          <p:nvPr/>
        </p:nvSpPr>
        <p:spPr>
          <a:xfrm>
            <a:off x="2819400" y="2667000"/>
            <a:ext cx="2667001" cy="2862322"/>
          </a:xfrm>
          <a:prstGeom prst="rect">
            <a:avLst/>
          </a:prstGeom>
        </p:spPr>
        <p:txBody>
          <a:bodyPr wrap="square">
            <a:spAutoFit/>
          </a:bodyPr>
          <a:lstStyle/>
          <a:p>
            <a:r>
              <a:rPr lang="en-US" b="1" dirty="0">
                <a:solidFill>
                  <a:srgbClr val="000080"/>
                </a:solidFill>
                <a:latin typeface="Helvetica" pitchFamily="2" charset="0"/>
              </a:rPr>
              <a:t>proc</a:t>
            </a:r>
            <a:r>
              <a:rPr lang="en-US" dirty="0">
                <a:solidFill>
                  <a:srgbClr val="000000"/>
                </a:solidFill>
                <a:latin typeface="Helvetica" pitchFamily="2" charset="0"/>
              </a:rPr>
              <a:t> </a:t>
            </a:r>
            <a:r>
              <a:rPr lang="en-US" b="1" dirty="0">
                <a:solidFill>
                  <a:srgbClr val="000080"/>
                </a:solidFill>
                <a:latin typeface="Helvetica" pitchFamily="2" charset="0"/>
              </a:rPr>
              <a:t>power</a:t>
            </a:r>
            <a:r>
              <a:rPr lang="en-US" dirty="0">
                <a:solidFill>
                  <a:srgbClr val="000000"/>
                </a:solidFill>
                <a:latin typeface="Helvetica" pitchFamily="2" charset="0"/>
              </a:rPr>
              <a:t>;</a:t>
            </a:r>
            <a:endParaRPr lang="en-US" dirty="0">
              <a:solidFill>
                <a:srgbClr val="000080"/>
              </a:solidFill>
              <a:latin typeface="Helvetica" pitchFamily="2" charset="0"/>
            </a:endParaRPr>
          </a:p>
          <a:p>
            <a:r>
              <a:rPr lang="en-US" dirty="0">
                <a:solidFill>
                  <a:srgbClr val="000000"/>
                </a:solidFill>
                <a:latin typeface="Helvetica" pitchFamily="2" charset="0"/>
              </a:rPr>
              <a:t>   </a:t>
            </a:r>
            <a:r>
              <a:rPr lang="en-US" dirty="0" err="1">
                <a:solidFill>
                  <a:srgbClr val="0000FF"/>
                </a:solidFill>
                <a:latin typeface="Helvetica" pitchFamily="2" charset="0"/>
              </a:rPr>
              <a:t>twosamplemeans</a:t>
            </a:r>
            <a:endParaRPr lang="en-US" dirty="0">
              <a:solidFill>
                <a:srgbClr val="0000FF"/>
              </a:solidFill>
              <a:latin typeface="Helvetica" pitchFamily="2" charset="0"/>
            </a:endParaRPr>
          </a:p>
          <a:p>
            <a:r>
              <a:rPr lang="en-US" dirty="0">
                <a:latin typeface="Helvetica" pitchFamily="2" charset="0"/>
              </a:rPr>
              <a:t>     </a:t>
            </a:r>
            <a:r>
              <a:rPr lang="en-US" dirty="0">
                <a:solidFill>
                  <a:srgbClr val="0000FF"/>
                </a:solidFill>
                <a:latin typeface="Helvetica" pitchFamily="2" charset="0"/>
              </a:rPr>
              <a:t>sides</a:t>
            </a:r>
            <a:r>
              <a:rPr lang="en-US" dirty="0">
                <a:latin typeface="Helvetica" pitchFamily="2" charset="0"/>
              </a:rPr>
              <a:t> = </a:t>
            </a:r>
            <a:r>
              <a:rPr lang="en-US" b="1" dirty="0">
                <a:solidFill>
                  <a:srgbClr val="008080"/>
                </a:solidFill>
                <a:latin typeface="Helvetica" pitchFamily="2" charset="0"/>
              </a:rPr>
              <a:t>1</a:t>
            </a:r>
            <a:endParaRPr lang="en-US" dirty="0">
              <a:latin typeface="Helvetica" pitchFamily="2" charset="0"/>
            </a:endParaRPr>
          </a:p>
          <a:p>
            <a:r>
              <a:rPr lang="en-US" dirty="0">
                <a:latin typeface="Helvetica" pitchFamily="2" charset="0"/>
              </a:rPr>
              <a:t>     </a:t>
            </a:r>
            <a:r>
              <a:rPr lang="en-US" dirty="0">
                <a:solidFill>
                  <a:srgbClr val="0000FF"/>
                </a:solidFill>
                <a:latin typeface="Helvetica" pitchFamily="2" charset="0"/>
              </a:rPr>
              <a:t>alpha</a:t>
            </a:r>
            <a:r>
              <a:rPr lang="en-US" dirty="0">
                <a:latin typeface="Helvetica" pitchFamily="2" charset="0"/>
              </a:rPr>
              <a:t> = </a:t>
            </a:r>
            <a:r>
              <a:rPr lang="en-US" b="1" dirty="0">
                <a:solidFill>
                  <a:srgbClr val="008080"/>
                </a:solidFill>
                <a:latin typeface="Helvetica" pitchFamily="2" charset="0"/>
              </a:rPr>
              <a:t>.01</a:t>
            </a:r>
            <a:endParaRPr lang="en-US" dirty="0">
              <a:latin typeface="Helvetica" pitchFamily="2" charset="0"/>
            </a:endParaRPr>
          </a:p>
          <a:p>
            <a:r>
              <a:rPr lang="en-US" dirty="0">
                <a:latin typeface="Helvetica" pitchFamily="2" charset="0"/>
              </a:rPr>
              <a:t>     </a:t>
            </a:r>
            <a:r>
              <a:rPr lang="en-US" dirty="0" err="1">
                <a:solidFill>
                  <a:srgbClr val="0000FF"/>
                </a:solidFill>
                <a:latin typeface="Helvetica" pitchFamily="2" charset="0"/>
              </a:rPr>
              <a:t>meandiff</a:t>
            </a:r>
            <a:r>
              <a:rPr lang="en-US" dirty="0">
                <a:latin typeface="Helvetica" pitchFamily="2" charset="0"/>
              </a:rPr>
              <a:t> = </a:t>
            </a:r>
            <a:r>
              <a:rPr lang="en-US" b="1" dirty="0">
                <a:solidFill>
                  <a:srgbClr val="008080"/>
                </a:solidFill>
                <a:latin typeface="Helvetica" pitchFamily="2" charset="0"/>
              </a:rPr>
              <a:t>1.6</a:t>
            </a:r>
            <a:endParaRPr lang="en-US" dirty="0">
              <a:latin typeface="Helvetica" pitchFamily="2" charset="0"/>
            </a:endParaRPr>
          </a:p>
          <a:p>
            <a:r>
              <a:rPr lang="en-US" dirty="0">
                <a:latin typeface="Helvetica" pitchFamily="2" charset="0"/>
              </a:rPr>
              <a:t>      </a:t>
            </a:r>
            <a:r>
              <a:rPr lang="en-US" dirty="0" err="1">
                <a:solidFill>
                  <a:srgbClr val="0000FF"/>
                </a:solidFill>
                <a:latin typeface="Helvetica" pitchFamily="2" charset="0"/>
              </a:rPr>
              <a:t>stddev</a:t>
            </a:r>
            <a:r>
              <a:rPr lang="en-US" dirty="0">
                <a:latin typeface="Helvetica" pitchFamily="2" charset="0"/>
              </a:rPr>
              <a:t> = </a:t>
            </a:r>
            <a:r>
              <a:rPr lang="en-US" b="1" dirty="0">
                <a:solidFill>
                  <a:srgbClr val="008080"/>
                </a:solidFill>
                <a:latin typeface="Helvetica" pitchFamily="2" charset="0"/>
              </a:rPr>
              <a:t>4</a:t>
            </a:r>
            <a:endParaRPr lang="en-US" dirty="0">
              <a:latin typeface="Helvetica" pitchFamily="2" charset="0"/>
            </a:endParaRPr>
          </a:p>
          <a:p>
            <a:r>
              <a:rPr lang="en-US" dirty="0">
                <a:latin typeface="Helvetica" pitchFamily="2" charset="0"/>
              </a:rPr>
              <a:t>      </a:t>
            </a:r>
            <a:r>
              <a:rPr lang="en-US" dirty="0" err="1">
                <a:solidFill>
                  <a:srgbClr val="0000FF"/>
                </a:solidFill>
                <a:latin typeface="Helvetica" pitchFamily="2" charset="0"/>
              </a:rPr>
              <a:t>npergroup</a:t>
            </a:r>
            <a:r>
              <a:rPr lang="en-US" dirty="0">
                <a:latin typeface="Helvetica" pitchFamily="2" charset="0"/>
              </a:rPr>
              <a:t> = </a:t>
            </a:r>
            <a:r>
              <a:rPr lang="en-US" b="1" dirty="0">
                <a:solidFill>
                  <a:srgbClr val="008080"/>
                </a:solidFill>
                <a:latin typeface="Helvetica" pitchFamily="2" charset="0"/>
              </a:rPr>
              <a:t>65</a:t>
            </a:r>
            <a:endParaRPr lang="en-US" dirty="0">
              <a:latin typeface="Helvetica" pitchFamily="2" charset="0"/>
            </a:endParaRPr>
          </a:p>
          <a:p>
            <a:r>
              <a:rPr lang="en-US" dirty="0">
                <a:latin typeface="Helvetica" pitchFamily="2" charset="0"/>
              </a:rPr>
              <a:t>      </a:t>
            </a:r>
            <a:r>
              <a:rPr lang="en-US" dirty="0">
                <a:solidFill>
                  <a:srgbClr val="0000FF"/>
                </a:solidFill>
                <a:latin typeface="Helvetica" pitchFamily="2" charset="0"/>
              </a:rPr>
              <a:t>power</a:t>
            </a:r>
            <a:r>
              <a:rPr lang="en-US" dirty="0">
                <a:latin typeface="Helvetica" pitchFamily="2" charset="0"/>
              </a:rPr>
              <a:t> = </a:t>
            </a:r>
            <a:r>
              <a:rPr lang="en-US" b="1" dirty="0">
                <a:solidFill>
                  <a:srgbClr val="008080"/>
                </a:solidFill>
                <a:latin typeface="Helvetica" pitchFamily="2" charset="0"/>
              </a:rPr>
              <a:t>.</a:t>
            </a:r>
          </a:p>
          <a:p>
            <a:r>
              <a:rPr lang="en-US" dirty="0">
                <a:latin typeface="Helvetica" pitchFamily="2" charset="0"/>
              </a:rPr>
              <a:t>;</a:t>
            </a:r>
          </a:p>
          <a:p>
            <a:r>
              <a:rPr lang="en-US" b="1" dirty="0">
                <a:solidFill>
                  <a:srgbClr val="000080"/>
                </a:solidFill>
                <a:latin typeface="Helvetica" pitchFamily="2" charset="0"/>
              </a:rPr>
              <a:t>run</a:t>
            </a:r>
            <a:r>
              <a:rPr lang="en-US" dirty="0">
                <a:solidFill>
                  <a:srgbClr val="000000"/>
                </a:solidFill>
                <a:latin typeface="Helvetica" pitchFamily="2" charset="0"/>
              </a:rPr>
              <a:t>;</a:t>
            </a:r>
            <a:endParaRPr lang="en-US" dirty="0">
              <a:solidFill>
                <a:srgbClr val="000080"/>
              </a:solidFill>
              <a:effectLst/>
              <a:latin typeface="Helvetica" pitchFamily="2" charset="0"/>
            </a:endParaRPr>
          </a:p>
        </p:txBody>
      </p:sp>
    </p:spTree>
    <p:extLst>
      <p:ext uri="{BB962C8B-B14F-4D97-AF65-F5344CB8AC3E}">
        <p14:creationId xmlns:p14="http://schemas.microsoft.com/office/powerpoint/2010/main" val="33873913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51900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p:txBody>
          <a:bodyPr>
            <a:normAutofit/>
          </a:bodyPr>
          <a:lstStyle/>
          <a:p>
            <a:r>
              <a:rPr lang="en-US" dirty="0"/>
              <a:t>Power Curves: 1 Sample</a:t>
            </a:r>
          </a:p>
        </p:txBody>
      </p:sp>
      <p:sp>
        <p:nvSpPr>
          <p:cNvPr id="5" name="Subtitle 4">
            <a:extLst>
              <a:ext uri="{FF2B5EF4-FFF2-40B4-BE49-F238E27FC236}">
                <a16:creationId xmlns:a16="http://schemas.microsoft.com/office/drawing/2014/main" id="{BC70345B-CBBF-4A4A-BE6F-F800145B6F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367803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628A040-A9A9-B24E-9DDE-676F568DC8F3}"/>
              </a:ext>
            </a:extLst>
          </p:cNvPr>
          <p:cNvPicPr>
            <a:picLocks noChangeAspect="1"/>
          </p:cNvPicPr>
          <p:nvPr/>
        </p:nvPicPr>
        <p:blipFill>
          <a:blip r:embed="rId2"/>
          <a:stretch>
            <a:fillRect/>
          </a:stretch>
        </p:blipFill>
        <p:spPr>
          <a:xfrm>
            <a:off x="206647" y="1013077"/>
            <a:ext cx="11559654" cy="482600"/>
          </a:xfrm>
          <a:prstGeom prst="rect">
            <a:avLst/>
          </a:prstGeom>
        </p:spPr>
      </p:pic>
      <p:pic>
        <p:nvPicPr>
          <p:cNvPr id="23" name="Picture 22"/>
          <p:cNvPicPr>
            <a:picLocks noChangeAspect="1"/>
          </p:cNvPicPr>
          <p:nvPr/>
        </p:nvPicPr>
        <p:blipFill>
          <a:blip r:embed="rId3"/>
          <a:stretch>
            <a:fillRect/>
          </a:stretch>
        </p:blipFill>
        <p:spPr>
          <a:xfrm>
            <a:off x="271092" y="4163045"/>
            <a:ext cx="9982200" cy="2197100"/>
          </a:xfrm>
          <a:prstGeom prst="rect">
            <a:avLst/>
          </a:prstGeom>
        </p:spPr>
      </p:pic>
      <p:sp>
        <p:nvSpPr>
          <p:cNvPr id="2" name="Title 1"/>
          <p:cNvSpPr>
            <a:spLocks noGrp="1"/>
          </p:cNvSpPr>
          <p:nvPr>
            <p:ph type="title"/>
          </p:nvPr>
        </p:nvSpPr>
        <p:spPr>
          <a:xfrm>
            <a:off x="838199" y="223064"/>
            <a:ext cx="10515600" cy="811258"/>
          </a:xfrm>
        </p:spPr>
        <p:txBody>
          <a:bodyPr/>
          <a:lstStyle/>
          <a:p>
            <a:r>
              <a:rPr lang="en-US" dirty="0"/>
              <a:t>Type I, Type II Error and Power</a:t>
            </a:r>
          </a:p>
        </p:txBody>
      </p:sp>
      <p:sp>
        <p:nvSpPr>
          <p:cNvPr id="3" name="Content Placeholder 2"/>
          <p:cNvSpPr>
            <a:spLocks noGrp="1"/>
          </p:cNvSpPr>
          <p:nvPr>
            <p:ph idx="1"/>
          </p:nvPr>
        </p:nvSpPr>
        <p:spPr>
          <a:xfrm>
            <a:off x="149902" y="1034322"/>
            <a:ext cx="12042098" cy="4351338"/>
          </a:xfrm>
        </p:spPr>
        <p:txBody>
          <a:bodyPr/>
          <a:lstStyle/>
          <a:p>
            <a:pPr marL="0" indent="0">
              <a:lnSpc>
                <a:spcPct val="100000"/>
              </a:lnSpc>
              <a:spcBef>
                <a:spcPts val="0"/>
              </a:spcBef>
              <a:buNone/>
            </a:pPr>
            <a:r>
              <a:rPr lang="en-US" sz="2000" b="1" dirty="0"/>
              <a:t>Assume we want to test the claim that the mean SMU Football team attendance is more than 20,000 fans.  In order to test this we selected 8 games at random and took the attendance from each game.  The sample average from those 8 games was 20,450. Assume we know the sample standard deviation is 500 fans.  Also assume the population of SMU football fans is normally distributed and that we have an alpha = .1 level of significance.  </a:t>
            </a:r>
            <a:endParaRPr lang="en-US" sz="2000"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4" name="TextBox 3"/>
          <p:cNvSpPr txBox="1"/>
          <p:nvPr/>
        </p:nvSpPr>
        <p:spPr>
          <a:xfrm>
            <a:off x="271092" y="2620682"/>
            <a:ext cx="11368585" cy="369332"/>
          </a:xfrm>
          <a:prstGeom prst="rect">
            <a:avLst/>
          </a:prstGeom>
          <a:noFill/>
        </p:spPr>
        <p:txBody>
          <a:bodyPr wrap="square" rtlCol="0">
            <a:spAutoFit/>
          </a:bodyPr>
          <a:lstStyle/>
          <a:p>
            <a:r>
              <a:rPr lang="en-US" dirty="0"/>
              <a:t>Find the probability of concluding that the mean is greater than 20,000 fans when the true mean really is 20,000 fans.  </a:t>
            </a:r>
          </a:p>
        </p:txBody>
      </p:sp>
      <p:sp>
        <p:nvSpPr>
          <p:cNvPr id="5" name="TextBox 4"/>
          <p:cNvSpPr txBox="1"/>
          <p:nvPr/>
        </p:nvSpPr>
        <p:spPr>
          <a:xfrm>
            <a:off x="227429" y="3334018"/>
            <a:ext cx="11559654" cy="646331"/>
          </a:xfrm>
          <a:prstGeom prst="rect">
            <a:avLst/>
          </a:prstGeom>
          <a:noFill/>
        </p:spPr>
        <p:txBody>
          <a:bodyPr wrap="square" rtlCol="0">
            <a:spAutoFit/>
          </a:bodyPr>
          <a:lstStyle/>
          <a:p>
            <a:r>
              <a:rPr lang="en-US" dirty="0"/>
              <a:t>Find the probability of failing to reject the mean being less than or equal to 20,000 fans when the true mean really is 20,450 fans.  </a:t>
            </a:r>
          </a:p>
        </p:txBody>
      </p:sp>
      <p:pic>
        <p:nvPicPr>
          <p:cNvPr id="6" name="Picture 5"/>
          <p:cNvPicPr>
            <a:picLocks noChangeAspect="1"/>
          </p:cNvPicPr>
          <p:nvPr/>
        </p:nvPicPr>
        <p:blipFill rotWithShape="1">
          <a:blip r:embed="rId4"/>
          <a:srcRect r="4042"/>
          <a:stretch/>
        </p:blipFill>
        <p:spPr>
          <a:xfrm>
            <a:off x="5955385" y="4906176"/>
            <a:ext cx="3296701" cy="1227639"/>
          </a:xfrm>
          <a:prstGeom prst="rect">
            <a:avLst/>
          </a:prstGeom>
        </p:spPr>
      </p:pic>
      <p:sp>
        <p:nvSpPr>
          <p:cNvPr id="7" name="TextBox 6"/>
          <p:cNvSpPr txBox="1"/>
          <p:nvPr/>
        </p:nvSpPr>
        <p:spPr>
          <a:xfrm>
            <a:off x="7292319" y="6133815"/>
            <a:ext cx="884420" cy="369332"/>
          </a:xfrm>
          <a:prstGeom prst="rect">
            <a:avLst/>
          </a:prstGeom>
          <a:noFill/>
        </p:spPr>
        <p:txBody>
          <a:bodyPr wrap="square" rtlCol="0">
            <a:spAutoFit/>
          </a:bodyPr>
          <a:lstStyle/>
          <a:p>
            <a:r>
              <a:rPr lang="en-US" dirty="0"/>
              <a:t>20,000</a:t>
            </a:r>
          </a:p>
        </p:txBody>
      </p:sp>
      <p:pic>
        <p:nvPicPr>
          <p:cNvPr id="8" name="Picture 7"/>
          <p:cNvPicPr>
            <a:picLocks noChangeAspect="1"/>
          </p:cNvPicPr>
          <p:nvPr/>
        </p:nvPicPr>
        <p:blipFill rotWithShape="1">
          <a:blip r:embed="rId4">
            <a:clrChange>
              <a:clrFrom>
                <a:srgbClr val="FFFFFF"/>
              </a:clrFrom>
              <a:clrTo>
                <a:srgbClr val="FFFFFF">
                  <a:alpha val="0"/>
                </a:srgbClr>
              </a:clrTo>
            </a:clrChange>
          </a:blip>
          <a:srcRect r="4042"/>
          <a:stretch/>
        </p:blipFill>
        <p:spPr>
          <a:xfrm>
            <a:off x="7621796" y="4906176"/>
            <a:ext cx="3296701" cy="1227639"/>
          </a:xfrm>
          <a:prstGeom prst="rect">
            <a:avLst/>
          </a:prstGeom>
        </p:spPr>
      </p:pic>
      <p:sp>
        <p:nvSpPr>
          <p:cNvPr id="9" name="TextBox 8"/>
          <p:cNvSpPr txBox="1"/>
          <p:nvPr/>
        </p:nvSpPr>
        <p:spPr>
          <a:xfrm>
            <a:off x="8937817" y="6158228"/>
            <a:ext cx="884420" cy="369332"/>
          </a:xfrm>
          <a:prstGeom prst="rect">
            <a:avLst/>
          </a:prstGeom>
          <a:noFill/>
        </p:spPr>
        <p:txBody>
          <a:bodyPr wrap="square" rtlCol="0">
            <a:spAutoFit/>
          </a:bodyPr>
          <a:lstStyle/>
          <a:p>
            <a:r>
              <a:rPr lang="en-US" dirty="0"/>
              <a:t>20,450</a:t>
            </a:r>
          </a:p>
        </p:txBody>
      </p:sp>
      <p:cxnSp>
        <p:nvCxnSpPr>
          <p:cNvPr id="11" name="Straight Connector 10"/>
          <p:cNvCxnSpPr/>
          <p:nvPr/>
        </p:nvCxnSpPr>
        <p:spPr>
          <a:xfrm flipH="1">
            <a:off x="8656425" y="4782756"/>
            <a:ext cx="14991" cy="1351059"/>
          </a:xfrm>
          <a:prstGeom prst="line">
            <a:avLst/>
          </a:prstGeom>
        </p:spPr>
        <p:style>
          <a:lnRef idx="1">
            <a:schemeClr val="accent1"/>
          </a:lnRef>
          <a:fillRef idx="0">
            <a:schemeClr val="accent1"/>
          </a:fillRef>
          <a:effectRef idx="0">
            <a:schemeClr val="accent1"/>
          </a:effectRef>
          <a:fontRef idx="minor">
            <a:schemeClr val="tx1"/>
          </a:fontRef>
        </p:style>
      </p:cxnSp>
      <p:sp>
        <p:nvSpPr>
          <p:cNvPr id="15" name="Freeform 14"/>
          <p:cNvSpPr/>
          <p:nvPr/>
        </p:nvSpPr>
        <p:spPr>
          <a:xfrm>
            <a:off x="8591101" y="5740311"/>
            <a:ext cx="665249" cy="406167"/>
          </a:xfrm>
          <a:custGeom>
            <a:avLst/>
            <a:gdLst>
              <a:gd name="connsiteX0" fmla="*/ 65323 w 665249"/>
              <a:gd name="connsiteY0" fmla="*/ 16806 h 406167"/>
              <a:gd name="connsiteX1" fmla="*/ 80313 w 665249"/>
              <a:gd name="connsiteY1" fmla="*/ 271639 h 406167"/>
              <a:gd name="connsiteX2" fmla="*/ 589979 w 665249"/>
              <a:gd name="connsiteY2" fmla="*/ 331599 h 406167"/>
              <a:gd name="connsiteX3" fmla="*/ 664930 w 665249"/>
              <a:gd name="connsiteY3" fmla="*/ 316609 h 406167"/>
              <a:gd name="connsiteX4" fmla="*/ 574989 w 665249"/>
              <a:gd name="connsiteY4" fmla="*/ 256648 h 406167"/>
              <a:gd name="connsiteX5" fmla="*/ 395107 w 665249"/>
              <a:gd name="connsiteY5" fmla="*/ 196688 h 406167"/>
              <a:gd name="connsiteX6" fmla="*/ 350136 w 665249"/>
              <a:gd name="connsiteY6" fmla="*/ 181698 h 406167"/>
              <a:gd name="connsiteX7" fmla="*/ 305166 w 665249"/>
              <a:gd name="connsiteY7" fmla="*/ 166708 h 406167"/>
              <a:gd name="connsiteX8" fmla="*/ 200235 w 665249"/>
              <a:gd name="connsiteY8" fmla="*/ 91757 h 406167"/>
              <a:gd name="connsiteX9" fmla="*/ 170254 w 665249"/>
              <a:gd name="connsiteY9" fmla="*/ 61776 h 406167"/>
              <a:gd name="connsiteX10" fmla="*/ 125284 w 665249"/>
              <a:gd name="connsiteY10" fmla="*/ 31796 h 406167"/>
              <a:gd name="connsiteX11" fmla="*/ 65323 w 665249"/>
              <a:gd name="connsiteY11" fmla="*/ 16806 h 4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5249" h="406167">
                <a:moveTo>
                  <a:pt x="65323" y="16806"/>
                </a:moveTo>
                <a:cubicBezTo>
                  <a:pt x="57828" y="56780"/>
                  <a:pt x="80313" y="186548"/>
                  <a:pt x="80313" y="271639"/>
                </a:cubicBezTo>
                <a:cubicBezTo>
                  <a:pt x="80313" y="516740"/>
                  <a:pt x="-298698" y="356989"/>
                  <a:pt x="589979" y="331599"/>
                </a:cubicBezTo>
                <a:cubicBezTo>
                  <a:pt x="614963" y="326602"/>
                  <a:pt x="669927" y="341593"/>
                  <a:pt x="664930" y="316609"/>
                </a:cubicBezTo>
                <a:cubicBezTo>
                  <a:pt x="657864" y="281277"/>
                  <a:pt x="609172" y="268042"/>
                  <a:pt x="574989" y="256648"/>
                </a:cubicBezTo>
                <a:lnTo>
                  <a:pt x="395107" y="196688"/>
                </a:lnTo>
                <a:lnTo>
                  <a:pt x="350136" y="181698"/>
                </a:lnTo>
                <a:lnTo>
                  <a:pt x="305166" y="166708"/>
                </a:lnTo>
                <a:cubicBezTo>
                  <a:pt x="234032" y="95574"/>
                  <a:pt x="272020" y="115685"/>
                  <a:pt x="200235" y="91757"/>
                </a:cubicBezTo>
                <a:cubicBezTo>
                  <a:pt x="190241" y="81763"/>
                  <a:pt x="181290" y="70605"/>
                  <a:pt x="170254" y="61776"/>
                </a:cubicBezTo>
                <a:cubicBezTo>
                  <a:pt x="156186" y="50522"/>
                  <a:pt x="138023" y="44535"/>
                  <a:pt x="125284" y="31796"/>
                </a:cubicBezTo>
                <a:cubicBezTo>
                  <a:pt x="112545" y="19057"/>
                  <a:pt x="72818" y="-23168"/>
                  <a:pt x="65323" y="16806"/>
                </a:cubicBezTo>
                <a:close/>
              </a:path>
            </a:pathLst>
          </a:cu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7652083" y="5489818"/>
            <a:ext cx="1004781" cy="618060"/>
          </a:xfrm>
          <a:custGeom>
            <a:avLst/>
            <a:gdLst>
              <a:gd name="connsiteX0" fmla="*/ 1004341 w 1004781"/>
              <a:gd name="connsiteY0" fmla="*/ 27456 h 618060"/>
              <a:gd name="connsiteX1" fmla="*/ 989351 w 1004781"/>
              <a:gd name="connsiteY1" fmla="*/ 537121 h 618060"/>
              <a:gd name="connsiteX2" fmla="*/ 974361 w 1004781"/>
              <a:gd name="connsiteY2" fmla="*/ 597082 h 618060"/>
              <a:gd name="connsiteX3" fmla="*/ 704538 w 1004781"/>
              <a:gd name="connsiteY3" fmla="*/ 612072 h 618060"/>
              <a:gd name="connsiteX4" fmla="*/ 44971 w 1004781"/>
              <a:gd name="connsiteY4" fmla="*/ 582092 h 618060"/>
              <a:gd name="connsiteX5" fmla="*/ 0 w 1004781"/>
              <a:gd name="connsiteY5" fmla="*/ 567102 h 618060"/>
              <a:gd name="connsiteX6" fmla="*/ 104931 w 1004781"/>
              <a:gd name="connsiteY6" fmla="*/ 537121 h 618060"/>
              <a:gd name="connsiteX7" fmla="*/ 224853 w 1004781"/>
              <a:gd name="connsiteY7" fmla="*/ 522131 h 618060"/>
              <a:gd name="connsiteX8" fmla="*/ 404735 w 1004781"/>
              <a:gd name="connsiteY8" fmla="*/ 462171 h 618060"/>
              <a:gd name="connsiteX9" fmla="*/ 494676 w 1004781"/>
              <a:gd name="connsiteY9" fmla="*/ 432190 h 618060"/>
              <a:gd name="connsiteX10" fmla="*/ 584617 w 1004781"/>
              <a:gd name="connsiteY10" fmla="*/ 387220 h 618060"/>
              <a:gd name="connsiteX11" fmla="*/ 629587 w 1004781"/>
              <a:gd name="connsiteY11" fmla="*/ 357240 h 618060"/>
              <a:gd name="connsiteX12" fmla="*/ 659568 w 1004781"/>
              <a:gd name="connsiteY12" fmla="*/ 327259 h 618060"/>
              <a:gd name="connsiteX13" fmla="*/ 749509 w 1004781"/>
              <a:gd name="connsiteY13" fmla="*/ 267299 h 618060"/>
              <a:gd name="connsiteX14" fmla="*/ 779489 w 1004781"/>
              <a:gd name="connsiteY14" fmla="*/ 222328 h 618060"/>
              <a:gd name="connsiteX15" fmla="*/ 824459 w 1004781"/>
              <a:gd name="connsiteY15" fmla="*/ 207338 h 618060"/>
              <a:gd name="connsiteX16" fmla="*/ 944381 w 1004781"/>
              <a:gd name="connsiteY16" fmla="*/ 117397 h 618060"/>
              <a:gd name="connsiteX17" fmla="*/ 974361 w 1004781"/>
              <a:gd name="connsiteY17" fmla="*/ 72426 h 618060"/>
              <a:gd name="connsiteX18" fmla="*/ 1004341 w 1004781"/>
              <a:gd name="connsiteY18" fmla="*/ 27456 h 61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4781" h="618060">
                <a:moveTo>
                  <a:pt x="1004341" y="27456"/>
                </a:moveTo>
                <a:cubicBezTo>
                  <a:pt x="1006839" y="104905"/>
                  <a:pt x="998284" y="367394"/>
                  <a:pt x="989351" y="537121"/>
                </a:cubicBezTo>
                <a:cubicBezTo>
                  <a:pt x="988268" y="557695"/>
                  <a:pt x="994285" y="591839"/>
                  <a:pt x="974361" y="597082"/>
                </a:cubicBezTo>
                <a:cubicBezTo>
                  <a:pt x="887247" y="620007"/>
                  <a:pt x="794479" y="607075"/>
                  <a:pt x="704538" y="612072"/>
                </a:cubicBezTo>
                <a:cubicBezTo>
                  <a:pt x="421875" y="605006"/>
                  <a:pt x="264111" y="644703"/>
                  <a:pt x="44971" y="582092"/>
                </a:cubicBezTo>
                <a:cubicBezTo>
                  <a:pt x="29778" y="577751"/>
                  <a:pt x="14990" y="572099"/>
                  <a:pt x="0" y="567102"/>
                </a:cubicBezTo>
                <a:cubicBezTo>
                  <a:pt x="35637" y="555223"/>
                  <a:pt x="67295" y="543394"/>
                  <a:pt x="104931" y="537121"/>
                </a:cubicBezTo>
                <a:cubicBezTo>
                  <a:pt x="144668" y="530498"/>
                  <a:pt x="184879" y="527128"/>
                  <a:pt x="224853" y="522131"/>
                </a:cubicBezTo>
                <a:lnTo>
                  <a:pt x="404735" y="462171"/>
                </a:lnTo>
                <a:cubicBezTo>
                  <a:pt x="404739" y="462170"/>
                  <a:pt x="494673" y="432192"/>
                  <a:pt x="494676" y="432190"/>
                </a:cubicBezTo>
                <a:cubicBezTo>
                  <a:pt x="552793" y="393445"/>
                  <a:pt x="522555" y="407907"/>
                  <a:pt x="584617" y="387220"/>
                </a:cubicBezTo>
                <a:cubicBezTo>
                  <a:pt x="599607" y="377227"/>
                  <a:pt x="615519" y="368494"/>
                  <a:pt x="629587" y="357240"/>
                </a:cubicBezTo>
                <a:cubicBezTo>
                  <a:pt x="640623" y="348411"/>
                  <a:pt x="648261" y="335739"/>
                  <a:pt x="659568" y="327259"/>
                </a:cubicBezTo>
                <a:cubicBezTo>
                  <a:pt x="688393" y="305640"/>
                  <a:pt x="749509" y="267299"/>
                  <a:pt x="749509" y="267299"/>
                </a:cubicBezTo>
                <a:lnTo>
                  <a:pt x="779489" y="222328"/>
                </a:lnTo>
                <a:cubicBezTo>
                  <a:pt x="794479" y="217331"/>
                  <a:pt x="810647" y="215012"/>
                  <a:pt x="824459" y="207338"/>
                </a:cubicBezTo>
                <a:cubicBezTo>
                  <a:pt x="858978" y="188160"/>
                  <a:pt x="915272" y="153783"/>
                  <a:pt x="944381" y="117397"/>
                </a:cubicBezTo>
                <a:cubicBezTo>
                  <a:pt x="955636" y="103329"/>
                  <a:pt x="961622" y="85165"/>
                  <a:pt x="974361" y="72426"/>
                </a:cubicBezTo>
                <a:cubicBezTo>
                  <a:pt x="987100" y="59687"/>
                  <a:pt x="1001843" y="-49993"/>
                  <a:pt x="1004341" y="27456"/>
                </a:cubicBezTo>
                <a:close/>
              </a:path>
            </a:pathLst>
          </a:cu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8736740" y="4598090"/>
            <a:ext cx="884420" cy="369332"/>
          </a:xfrm>
          <a:prstGeom prst="rect">
            <a:avLst/>
          </a:prstGeom>
          <a:noFill/>
        </p:spPr>
        <p:txBody>
          <a:bodyPr wrap="square" rtlCol="0">
            <a:spAutoFit/>
          </a:bodyPr>
          <a:lstStyle/>
          <a:p>
            <a:r>
              <a:rPr lang="en-US" dirty="0"/>
              <a:t>Reject</a:t>
            </a:r>
          </a:p>
        </p:txBody>
      </p:sp>
      <p:sp>
        <p:nvSpPr>
          <p:cNvPr id="19" name="TextBox 18"/>
          <p:cNvSpPr txBox="1"/>
          <p:nvPr/>
        </p:nvSpPr>
        <p:spPr>
          <a:xfrm>
            <a:off x="7809480" y="4630508"/>
            <a:ext cx="884420" cy="369332"/>
          </a:xfrm>
          <a:prstGeom prst="rect">
            <a:avLst/>
          </a:prstGeom>
          <a:noFill/>
        </p:spPr>
        <p:txBody>
          <a:bodyPr wrap="square" rtlCol="0">
            <a:spAutoFit/>
          </a:bodyPr>
          <a:lstStyle/>
          <a:p>
            <a:pPr algn="ctr"/>
            <a:r>
              <a:rPr lang="en-US"/>
              <a:t>FTR</a:t>
            </a:r>
          </a:p>
        </p:txBody>
      </p:sp>
      <mc:AlternateContent xmlns:mc="http://schemas.openxmlformats.org/markup-compatibility/2006" xmlns:a14="http://schemas.microsoft.com/office/drawing/2010/main">
        <mc:Choice Requires="a14">
          <p:sp>
            <p:nvSpPr>
              <p:cNvPr id="20" name="TextBox 19"/>
              <p:cNvSpPr txBox="1"/>
              <p:nvPr/>
            </p:nvSpPr>
            <p:spPr>
              <a:xfrm>
                <a:off x="4570205" y="4615264"/>
                <a:ext cx="1726739" cy="646331"/>
              </a:xfrm>
              <a:prstGeom prst="rect">
                <a:avLst/>
              </a:prstGeom>
              <a:noFill/>
            </p:spPr>
            <p:txBody>
              <a:bodyPr wrap="square" rtlCol="0">
                <a:spAutoFit/>
              </a:bodyPr>
              <a:lstStyle/>
              <a:p>
                <a:r>
                  <a:rPr lang="en-US" dirty="0"/>
                  <a:t>Ho: </a:t>
                </a:r>
                <a14:m>
                  <m:oMath xmlns:m="http://schemas.openxmlformats.org/officeDocument/2006/math">
                    <m:r>
                      <a:rPr lang="en-US" i="1" smtClean="0">
                        <a:latin typeface="Cambria Math" charset="0"/>
                        <a:ea typeface="Cambria Math" charset="0"/>
                        <a:cs typeface="Cambria Math" charset="0"/>
                      </a:rPr>
                      <m:t>𝜇</m:t>
                    </m:r>
                  </m:oMath>
                </a14:m>
                <a:r>
                  <a:rPr lang="en-US" dirty="0"/>
                  <a:t> = 20,000</a:t>
                </a:r>
              </a:p>
              <a:p>
                <a:r>
                  <a:rPr lang="en-US" dirty="0"/>
                  <a:t>Ha: </a:t>
                </a:r>
                <a14:m>
                  <m:oMath xmlns:m="http://schemas.openxmlformats.org/officeDocument/2006/math">
                    <m:r>
                      <a:rPr lang="en-US" i="1">
                        <a:latin typeface="Cambria Math" charset="0"/>
                        <a:ea typeface="Cambria Math" charset="0"/>
                        <a:cs typeface="Cambria Math" charset="0"/>
                      </a:rPr>
                      <m:t>𝜇</m:t>
                    </m:r>
                  </m:oMath>
                </a14:m>
                <a:r>
                  <a:rPr lang="en-US" dirty="0"/>
                  <a:t> &gt; 20,000</a:t>
                </a:r>
              </a:p>
            </p:txBody>
          </p:sp>
        </mc:Choice>
        <mc:Fallback xmlns="">
          <p:sp>
            <p:nvSpPr>
              <p:cNvPr id="20" name="TextBox 19"/>
              <p:cNvSpPr txBox="1">
                <a:spLocks noRot="1" noChangeAspect="1" noMove="1" noResize="1" noEditPoints="1" noAdjustHandles="1" noChangeArrowheads="1" noChangeShapeType="1" noTextEdit="1"/>
              </p:cNvSpPr>
              <p:nvPr/>
            </p:nvSpPr>
            <p:spPr>
              <a:xfrm>
                <a:off x="4570205" y="4615264"/>
                <a:ext cx="1726739" cy="646331"/>
              </a:xfrm>
              <a:prstGeom prst="rect">
                <a:avLst/>
              </a:prstGeom>
              <a:blipFill>
                <a:blip r:embed="rId5"/>
                <a:stretch>
                  <a:fillRect l="-3704" t="-3922" r="-1481" b="-13725"/>
                </a:stretch>
              </a:blipFill>
            </p:spPr>
            <p:txBody>
              <a:bodyPr/>
              <a:lstStyle/>
              <a:p>
                <a:r>
                  <a:rPr lang="en-US">
                    <a:noFill/>
                  </a:rPr>
                  <a:t> </a:t>
                </a:r>
              </a:p>
            </p:txBody>
          </p:sp>
        </mc:Fallback>
      </mc:AlternateContent>
      <p:sp>
        <p:nvSpPr>
          <p:cNvPr id="21" name="TextBox 20"/>
          <p:cNvSpPr txBox="1"/>
          <p:nvPr/>
        </p:nvSpPr>
        <p:spPr>
          <a:xfrm>
            <a:off x="2133600" y="2915337"/>
            <a:ext cx="1585209" cy="369332"/>
          </a:xfrm>
          <a:prstGeom prst="rect">
            <a:avLst/>
          </a:prstGeom>
          <a:noFill/>
        </p:spPr>
        <p:txBody>
          <a:bodyPr wrap="square" rtlCol="0">
            <a:spAutoFit/>
          </a:bodyPr>
          <a:lstStyle/>
          <a:p>
            <a:r>
              <a:rPr lang="en-US" b="1" dirty="0">
                <a:solidFill>
                  <a:srgbClr val="FF0000"/>
                </a:solidFill>
              </a:rPr>
              <a:t>Alpha = 0.1</a:t>
            </a:r>
          </a:p>
        </p:txBody>
      </p:sp>
      <p:sp>
        <p:nvSpPr>
          <p:cNvPr id="22" name="TextBox 21"/>
          <p:cNvSpPr txBox="1"/>
          <p:nvPr/>
        </p:nvSpPr>
        <p:spPr>
          <a:xfrm>
            <a:off x="3581400" y="3674456"/>
            <a:ext cx="3312338" cy="369332"/>
          </a:xfrm>
          <a:prstGeom prst="rect">
            <a:avLst/>
          </a:prstGeom>
          <a:noFill/>
        </p:spPr>
        <p:txBody>
          <a:bodyPr wrap="square" rtlCol="0">
            <a:spAutoFit/>
          </a:bodyPr>
          <a:lstStyle/>
          <a:p>
            <a:r>
              <a:rPr lang="en-US" b="1" dirty="0">
                <a:solidFill>
                  <a:srgbClr val="00B050"/>
                </a:solidFill>
              </a:rPr>
              <a:t>Beta = 1 </a:t>
            </a:r>
            <a:r>
              <a:rPr lang="mr-IN" b="1" dirty="0">
                <a:solidFill>
                  <a:srgbClr val="00B050"/>
                </a:solidFill>
              </a:rPr>
              <a:t>–</a:t>
            </a:r>
            <a:r>
              <a:rPr lang="en-US" b="1" dirty="0">
                <a:solidFill>
                  <a:srgbClr val="00B050"/>
                </a:solidFill>
              </a:rPr>
              <a:t> Power = 0.1344</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06C88B6-DF54-724E-8CE4-9C8D3927B8EF}"/>
                  </a:ext>
                </a:extLst>
              </p:cNvPr>
              <p:cNvSpPr txBox="1"/>
              <p:nvPr/>
            </p:nvSpPr>
            <p:spPr>
              <a:xfrm>
                <a:off x="7938598" y="5759453"/>
                <a:ext cx="1666411"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rgbClr val="FF0000"/>
                          </a:solidFill>
                          <a:latin typeface="Cambria Math" panose="02040503050406030204" pitchFamily="18" charset="0"/>
                          <a:ea typeface="Cambria Math" panose="02040503050406030204" pitchFamily="18" charset="0"/>
                        </a:rPr>
                        <m:t>𝜶</m:t>
                      </m:r>
                    </m:oMath>
                  </m:oMathPara>
                </a14:m>
                <a:endParaRPr lang="en-US" sz="1600" b="1" dirty="0"/>
              </a:p>
            </p:txBody>
          </p:sp>
        </mc:Choice>
        <mc:Fallback xmlns="">
          <p:sp>
            <p:nvSpPr>
              <p:cNvPr id="10" name="TextBox 9">
                <a:extLst>
                  <a:ext uri="{FF2B5EF4-FFF2-40B4-BE49-F238E27FC236}">
                    <a16:creationId xmlns:a16="http://schemas.microsoft.com/office/drawing/2014/main" id="{806C88B6-DF54-724E-8CE4-9C8D3927B8EF}"/>
                  </a:ext>
                </a:extLst>
              </p:cNvPr>
              <p:cNvSpPr txBox="1">
                <a:spLocks noRot="1" noChangeAspect="1" noMove="1" noResize="1" noEditPoints="1" noAdjustHandles="1" noChangeArrowheads="1" noChangeShapeType="1" noTextEdit="1"/>
              </p:cNvSpPr>
              <p:nvPr/>
            </p:nvSpPr>
            <p:spPr>
              <a:xfrm>
                <a:off x="7938598" y="5759453"/>
                <a:ext cx="1666411" cy="400110"/>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420968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A9BDF-43C0-42D5-9DC3-CC00C98D6CF5}"/>
              </a:ext>
            </a:extLst>
          </p:cNvPr>
          <p:cNvSpPr>
            <a:spLocks noGrp="1"/>
          </p:cNvSpPr>
          <p:nvPr>
            <p:ph type="title"/>
          </p:nvPr>
        </p:nvSpPr>
        <p:spPr/>
        <p:txBody>
          <a:bodyPr/>
          <a:lstStyle/>
          <a:p>
            <a:r>
              <a:rPr lang="en-US" dirty="0"/>
              <a:t>R Code</a:t>
            </a:r>
          </a:p>
        </p:txBody>
      </p:sp>
      <p:sp>
        <p:nvSpPr>
          <p:cNvPr id="3" name="Rectangle 2">
            <a:extLst>
              <a:ext uri="{FF2B5EF4-FFF2-40B4-BE49-F238E27FC236}">
                <a16:creationId xmlns:a16="http://schemas.microsoft.com/office/drawing/2014/main" id="{B4825902-DB2F-D743-9422-E9D59F07921D}"/>
              </a:ext>
            </a:extLst>
          </p:cNvPr>
          <p:cNvSpPr/>
          <p:nvPr/>
        </p:nvSpPr>
        <p:spPr>
          <a:xfrm>
            <a:off x="266700" y="948690"/>
            <a:ext cx="11658600" cy="5909310"/>
          </a:xfrm>
          <a:prstGeom prst="rect">
            <a:avLst/>
          </a:prstGeom>
        </p:spPr>
        <p:txBody>
          <a:bodyPr wrap="square">
            <a:spAutoFit/>
          </a:bodyPr>
          <a:lstStyle/>
          <a:p>
            <a:endParaRPr lang="en-US" sz="1400" dirty="0"/>
          </a:p>
          <a:p>
            <a:endParaRPr lang="en-US" sz="1400" dirty="0"/>
          </a:p>
          <a:p>
            <a:r>
              <a:rPr lang="en-US" sz="1400" dirty="0"/>
              <a:t>#Power Curve Code for One Sample Test</a:t>
            </a:r>
          </a:p>
          <a:p>
            <a:endParaRPr lang="en-US" sz="1400" dirty="0"/>
          </a:p>
          <a:p>
            <a:r>
              <a:rPr lang="en-US" sz="1400" dirty="0"/>
              <a:t>#Effect Size</a:t>
            </a:r>
          </a:p>
          <a:p>
            <a:r>
              <a:rPr lang="en-US" sz="1400" dirty="0"/>
              <a:t>powerholder = c()</a:t>
            </a:r>
          </a:p>
          <a:p>
            <a:r>
              <a:rPr lang="en-US" sz="1400" dirty="0" err="1"/>
              <a:t>effectsizes</a:t>
            </a:r>
            <a:r>
              <a:rPr lang="en-US" sz="1400" dirty="0"/>
              <a:t> = seq(50,700,length = 20)</a:t>
            </a:r>
          </a:p>
          <a:p>
            <a:endParaRPr lang="en-US" sz="1400" dirty="0"/>
          </a:p>
          <a:p>
            <a:r>
              <a:rPr lang="en-US" sz="1400" dirty="0"/>
              <a:t>for(</a:t>
            </a:r>
            <a:r>
              <a:rPr lang="en-US" sz="1400" dirty="0" err="1"/>
              <a:t>i</a:t>
            </a:r>
            <a:r>
              <a:rPr lang="en-US" sz="1400" dirty="0"/>
              <a:t> in 1:20)</a:t>
            </a:r>
          </a:p>
          <a:p>
            <a:r>
              <a:rPr lang="en-US" sz="1400" dirty="0"/>
              <a:t>{</a:t>
            </a:r>
          </a:p>
          <a:p>
            <a:r>
              <a:rPr lang="en-US" sz="1400" dirty="0"/>
              <a:t>  powerholder[</a:t>
            </a:r>
            <a:r>
              <a:rPr lang="en-US" sz="1400" dirty="0" err="1"/>
              <a:t>i</a:t>
            </a:r>
            <a:r>
              <a:rPr lang="en-US" sz="1400" dirty="0"/>
              <a:t>] = </a:t>
            </a:r>
            <a:r>
              <a:rPr lang="en-US" sz="1400" dirty="0" err="1"/>
              <a:t>power.t.test</a:t>
            </a:r>
            <a:r>
              <a:rPr lang="en-US" sz="1400" dirty="0"/>
              <a:t>(n = 8,delta = </a:t>
            </a:r>
            <a:r>
              <a:rPr lang="en-US" sz="1400" dirty="0" err="1"/>
              <a:t>effectsizes</a:t>
            </a:r>
            <a:r>
              <a:rPr lang="en-US" sz="1400" dirty="0"/>
              <a:t>[</a:t>
            </a:r>
            <a:r>
              <a:rPr lang="en-US" sz="1400" dirty="0" err="1"/>
              <a:t>i</a:t>
            </a:r>
            <a:r>
              <a:rPr lang="en-US" sz="1400" dirty="0"/>
              <a:t>], </a:t>
            </a:r>
            <a:r>
              <a:rPr lang="en-US" sz="1400" dirty="0" err="1"/>
              <a:t>sd</a:t>
            </a:r>
            <a:r>
              <a:rPr lang="en-US" sz="1400" dirty="0"/>
              <a:t> = 500, </a:t>
            </a:r>
            <a:r>
              <a:rPr lang="en-US" sz="1400" dirty="0" err="1"/>
              <a:t>sig.level</a:t>
            </a:r>
            <a:r>
              <a:rPr lang="en-US" sz="1400" dirty="0"/>
              <a:t> = .1, type = "</a:t>
            </a:r>
            <a:r>
              <a:rPr lang="en-US" sz="1400" dirty="0" err="1"/>
              <a:t>one.sample",alternative</a:t>
            </a:r>
            <a:r>
              <a:rPr lang="en-US" sz="1400" dirty="0"/>
              <a:t> = "</a:t>
            </a:r>
            <a:r>
              <a:rPr lang="en-US" sz="1400" dirty="0" err="1"/>
              <a:t>one.sided</a:t>
            </a:r>
            <a:r>
              <a:rPr lang="en-US" sz="1400" dirty="0"/>
              <a:t>")$power</a:t>
            </a:r>
          </a:p>
          <a:p>
            <a:r>
              <a:rPr lang="en-US" sz="1400" dirty="0"/>
              <a:t>}</a:t>
            </a:r>
          </a:p>
          <a:p>
            <a:endParaRPr lang="en-US" sz="1400" dirty="0"/>
          </a:p>
          <a:p>
            <a:r>
              <a:rPr lang="en-US" sz="1400" dirty="0"/>
              <a:t>plot(</a:t>
            </a:r>
            <a:r>
              <a:rPr lang="en-US" sz="1400" dirty="0" err="1"/>
              <a:t>effectsizes,powerholder,type</a:t>
            </a:r>
            <a:r>
              <a:rPr lang="en-US" sz="1400" dirty="0"/>
              <a:t> = "l", col = "blue", main = "POWER CURVE", </a:t>
            </a:r>
            <a:r>
              <a:rPr lang="en-US" sz="1400" dirty="0" err="1"/>
              <a:t>ylab</a:t>
            </a:r>
            <a:r>
              <a:rPr lang="en-US" sz="1400" dirty="0"/>
              <a:t> = "POWER", </a:t>
            </a:r>
            <a:r>
              <a:rPr lang="en-US" sz="1400" dirty="0" err="1"/>
              <a:t>lwd</a:t>
            </a:r>
            <a:r>
              <a:rPr lang="en-US" sz="1400" dirty="0"/>
              <a:t> = 3)</a:t>
            </a:r>
          </a:p>
          <a:p>
            <a:endParaRPr lang="en-US" sz="1400" dirty="0"/>
          </a:p>
          <a:p>
            <a:endParaRPr lang="en-US" sz="1400" dirty="0"/>
          </a:p>
          <a:p>
            <a:r>
              <a:rPr lang="en-US" sz="1400" dirty="0"/>
              <a:t>#Sample Size</a:t>
            </a:r>
          </a:p>
          <a:p>
            <a:r>
              <a:rPr lang="en-US" sz="1400" dirty="0"/>
              <a:t>powerholder = c()</a:t>
            </a:r>
          </a:p>
          <a:p>
            <a:r>
              <a:rPr lang="en-US" sz="1400" dirty="0" err="1"/>
              <a:t>samplesizes</a:t>
            </a:r>
            <a:r>
              <a:rPr lang="en-US" sz="1400" dirty="0"/>
              <a:t> = seq(4,15,by = 1)</a:t>
            </a:r>
          </a:p>
          <a:p>
            <a:endParaRPr lang="en-US" sz="1400" dirty="0"/>
          </a:p>
          <a:p>
            <a:r>
              <a:rPr lang="en-US" sz="1400" dirty="0"/>
              <a:t>for(</a:t>
            </a:r>
            <a:r>
              <a:rPr lang="en-US" sz="1400" dirty="0" err="1"/>
              <a:t>i</a:t>
            </a:r>
            <a:r>
              <a:rPr lang="en-US" sz="1400" dirty="0"/>
              <a:t> in 1:12)</a:t>
            </a:r>
          </a:p>
          <a:p>
            <a:r>
              <a:rPr lang="en-US" sz="1400" dirty="0"/>
              <a:t>{</a:t>
            </a:r>
          </a:p>
          <a:p>
            <a:r>
              <a:rPr lang="en-US" sz="1400" dirty="0"/>
              <a:t>  powerholder[</a:t>
            </a:r>
            <a:r>
              <a:rPr lang="en-US" sz="1400" dirty="0" err="1"/>
              <a:t>i</a:t>
            </a:r>
            <a:r>
              <a:rPr lang="en-US" sz="1400" dirty="0"/>
              <a:t>] = </a:t>
            </a:r>
            <a:r>
              <a:rPr lang="en-US" sz="1400" dirty="0" err="1"/>
              <a:t>power.t.test</a:t>
            </a:r>
            <a:r>
              <a:rPr lang="en-US" sz="1400" dirty="0"/>
              <a:t>(n = </a:t>
            </a:r>
            <a:r>
              <a:rPr lang="en-US" sz="1400" dirty="0" err="1"/>
              <a:t>samplesizes</a:t>
            </a:r>
            <a:r>
              <a:rPr lang="en-US" sz="1400" dirty="0"/>
              <a:t>[</a:t>
            </a:r>
            <a:r>
              <a:rPr lang="en-US" sz="1400" dirty="0" err="1"/>
              <a:t>i</a:t>
            </a:r>
            <a:r>
              <a:rPr lang="en-US" sz="1400" dirty="0"/>
              <a:t>],delta = 450, </a:t>
            </a:r>
            <a:r>
              <a:rPr lang="en-US" sz="1400" dirty="0" err="1"/>
              <a:t>sd</a:t>
            </a:r>
            <a:r>
              <a:rPr lang="en-US" sz="1400" dirty="0"/>
              <a:t> = 500, </a:t>
            </a:r>
            <a:r>
              <a:rPr lang="en-US" sz="1400" dirty="0" err="1"/>
              <a:t>sig.level</a:t>
            </a:r>
            <a:r>
              <a:rPr lang="en-US" sz="1400" dirty="0"/>
              <a:t> = .1, type = "</a:t>
            </a:r>
            <a:r>
              <a:rPr lang="en-US" sz="1400" dirty="0" err="1"/>
              <a:t>one.sample",alternative</a:t>
            </a:r>
            <a:r>
              <a:rPr lang="en-US" sz="1400" dirty="0"/>
              <a:t> = "</a:t>
            </a:r>
            <a:r>
              <a:rPr lang="en-US" sz="1400" dirty="0" err="1"/>
              <a:t>one.sided</a:t>
            </a:r>
            <a:r>
              <a:rPr lang="en-US" sz="1400" dirty="0"/>
              <a:t>")$power</a:t>
            </a:r>
          </a:p>
          <a:p>
            <a:r>
              <a:rPr lang="en-US" sz="1400" dirty="0"/>
              <a:t>}</a:t>
            </a:r>
          </a:p>
          <a:p>
            <a:endParaRPr lang="en-US" sz="1400" dirty="0"/>
          </a:p>
          <a:p>
            <a:r>
              <a:rPr lang="en-US" sz="1400" dirty="0"/>
              <a:t>plot(</a:t>
            </a:r>
            <a:r>
              <a:rPr lang="en-US" sz="1400" dirty="0" err="1"/>
              <a:t>samplesizes,powerholder,type</a:t>
            </a:r>
            <a:r>
              <a:rPr lang="en-US" sz="1400" dirty="0"/>
              <a:t> = "l", col = "blue", main = "POWER CURVE", </a:t>
            </a:r>
            <a:r>
              <a:rPr lang="en-US" sz="1400" dirty="0" err="1"/>
              <a:t>ylab</a:t>
            </a:r>
            <a:r>
              <a:rPr lang="en-US" sz="1400" dirty="0"/>
              <a:t> = "POWER", </a:t>
            </a:r>
            <a:r>
              <a:rPr lang="en-US" sz="1400" dirty="0" err="1"/>
              <a:t>lwd</a:t>
            </a:r>
            <a:r>
              <a:rPr lang="en-US" sz="1400" dirty="0"/>
              <a:t> = 3)</a:t>
            </a:r>
          </a:p>
          <a:p>
            <a:endParaRPr lang="en-US" sz="1400" dirty="0"/>
          </a:p>
        </p:txBody>
      </p:sp>
    </p:spTree>
    <p:extLst>
      <p:ext uri="{BB962C8B-B14F-4D97-AF65-F5344CB8AC3E}">
        <p14:creationId xmlns:p14="http://schemas.microsoft.com/office/powerpoint/2010/main" val="26900118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54141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p:txBody>
          <a:bodyPr>
            <a:normAutofit/>
          </a:bodyPr>
          <a:lstStyle/>
          <a:p>
            <a:r>
              <a:rPr lang="en-US" dirty="0"/>
              <a:t>Power Curves: 2 Sample</a:t>
            </a:r>
          </a:p>
        </p:txBody>
      </p:sp>
      <p:sp>
        <p:nvSpPr>
          <p:cNvPr id="5" name="Subtitle 4">
            <a:extLst>
              <a:ext uri="{FF2B5EF4-FFF2-40B4-BE49-F238E27FC236}">
                <a16:creationId xmlns:a16="http://schemas.microsoft.com/office/drawing/2014/main" id="{BC70345B-CBBF-4A4A-BE6F-F800145B6F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813619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750" y="186637"/>
            <a:ext cx="10515600" cy="702771"/>
          </a:xfrm>
        </p:spPr>
        <p:txBody>
          <a:bodyPr>
            <a:normAutofit fontScale="90000"/>
          </a:bodyPr>
          <a:lstStyle/>
          <a:p>
            <a:r>
              <a:rPr lang="en-US" dirty="0"/>
              <a:t>Type I, Type II Error and Power</a:t>
            </a:r>
          </a:p>
        </p:txBody>
      </p:sp>
      <p:sp>
        <p:nvSpPr>
          <p:cNvPr id="3" name="Content Placeholder 2"/>
          <p:cNvSpPr>
            <a:spLocks noGrp="1"/>
          </p:cNvSpPr>
          <p:nvPr>
            <p:ph idx="1"/>
          </p:nvPr>
        </p:nvSpPr>
        <p:spPr>
          <a:xfrm>
            <a:off x="166255" y="970420"/>
            <a:ext cx="11791458" cy="2458580"/>
          </a:xfrm>
        </p:spPr>
        <p:txBody>
          <a:bodyPr>
            <a:normAutofit/>
          </a:bodyPr>
          <a:lstStyle/>
          <a:p>
            <a:pPr>
              <a:spcBef>
                <a:spcPct val="0"/>
              </a:spcBef>
              <a:buClrTx/>
              <a:buFontTx/>
              <a:buNone/>
            </a:pPr>
            <a:r>
              <a:rPr lang="en-US" altLang="en-US" sz="1800" dirty="0"/>
              <a:t>Many studies have been conducted to test the effects of marijuana use on mental abilities.  In one such study, groups of light and heavy users of marijuana in college were tested for memory recall, with the results given below. Use a .01 significance level and a </a:t>
            </a:r>
            <a:r>
              <a:rPr lang="en-US" altLang="en-US" sz="1800" i="1" dirty="0"/>
              <a:t>right tailed </a:t>
            </a:r>
            <a:r>
              <a:rPr lang="en-US" altLang="en-US" sz="1800" dirty="0"/>
              <a:t>test to test the claim that the population of heavy marijuana users has a lower mean than the light users.  Should marijuana use be of concern to college students? Assume all data comes from a normally distributed population.  Assume the standard deviation is between the two sample standard deviations and can assumed to be 4 for both populations. </a:t>
            </a:r>
          </a:p>
          <a:p>
            <a:pPr>
              <a:spcBef>
                <a:spcPct val="0"/>
              </a:spcBef>
              <a:buClrTx/>
              <a:buFontTx/>
              <a:buNone/>
            </a:pPr>
            <a:endParaRPr lang="en-US" altLang="en-US" sz="1000" dirty="0"/>
          </a:p>
          <a:p>
            <a:pPr>
              <a:spcBef>
                <a:spcPct val="0"/>
              </a:spcBef>
              <a:buClrTx/>
              <a:buFontTx/>
              <a:buNone/>
            </a:pPr>
            <a:r>
              <a:rPr lang="en-US" altLang="en-US" sz="1800" dirty="0"/>
              <a:t>Items sorted correctly by light marijuana users: n = 65, </a:t>
            </a:r>
            <a:r>
              <a:rPr lang="en-US" altLang="en-US" sz="1800" dirty="0" err="1"/>
              <a:t>xbar</a:t>
            </a:r>
            <a:r>
              <a:rPr lang="en-US" altLang="en-US" sz="1800" dirty="0"/>
              <a:t> = 53.3, s  = 3.6</a:t>
            </a:r>
          </a:p>
          <a:p>
            <a:pPr>
              <a:spcBef>
                <a:spcPct val="0"/>
              </a:spcBef>
              <a:buClrTx/>
              <a:buFontTx/>
              <a:buNone/>
            </a:pPr>
            <a:r>
              <a:rPr lang="en-US" altLang="en-US" sz="1800" dirty="0"/>
              <a:t>Items sorted correctly by heavy marijuana users: n = 65, </a:t>
            </a:r>
            <a:r>
              <a:rPr lang="en-US" altLang="en-US" sz="1800" dirty="0" err="1"/>
              <a:t>xbar</a:t>
            </a:r>
            <a:r>
              <a:rPr lang="en-US" altLang="en-US" sz="1800" dirty="0"/>
              <a:t> = 51.3, s = 4.5</a:t>
            </a:r>
          </a:p>
          <a:p>
            <a:endParaRPr lang="en-US" sz="2800" dirty="0"/>
          </a:p>
        </p:txBody>
      </p:sp>
      <p:sp>
        <p:nvSpPr>
          <p:cNvPr id="4" name="TextBox 3"/>
          <p:cNvSpPr txBox="1"/>
          <p:nvPr/>
        </p:nvSpPr>
        <p:spPr>
          <a:xfrm>
            <a:off x="-685800" y="5175388"/>
            <a:ext cx="7383439" cy="369332"/>
          </a:xfrm>
          <a:prstGeom prst="rect">
            <a:avLst/>
          </a:prstGeom>
          <a:noFill/>
        </p:spPr>
        <p:txBody>
          <a:bodyPr wrap="square" rtlCol="0">
            <a:spAutoFit/>
          </a:bodyPr>
          <a:lstStyle/>
          <a:p>
            <a:pPr algn="ctr"/>
            <a:r>
              <a:rPr lang="en-US" dirty="0"/>
              <a:t>What happens to the power if we increase </a:t>
            </a:r>
            <a:r>
              <a:rPr lang="en-US" b="1" dirty="0"/>
              <a:t>alpha</a:t>
            </a:r>
            <a:r>
              <a:rPr lang="en-US" dirty="0"/>
              <a:t>?</a:t>
            </a:r>
          </a:p>
        </p:txBody>
      </p:sp>
      <p:sp>
        <p:nvSpPr>
          <p:cNvPr id="5" name="TextBox 4"/>
          <p:cNvSpPr txBox="1"/>
          <p:nvPr/>
        </p:nvSpPr>
        <p:spPr>
          <a:xfrm>
            <a:off x="166255" y="3433216"/>
            <a:ext cx="11368585" cy="584775"/>
          </a:xfrm>
          <a:prstGeom prst="rect">
            <a:avLst/>
          </a:prstGeom>
          <a:noFill/>
        </p:spPr>
        <p:txBody>
          <a:bodyPr wrap="square" rtlCol="0">
            <a:spAutoFit/>
          </a:bodyPr>
          <a:lstStyle/>
          <a:p>
            <a:r>
              <a:rPr lang="en-US" sz="1600" dirty="0"/>
              <a:t>Find the probability of concluding that the mean of the heavy users is less greater than that of the light users when they are really equal (their difference really is zero.)</a:t>
            </a:r>
          </a:p>
        </p:txBody>
      </p:sp>
      <p:sp>
        <p:nvSpPr>
          <p:cNvPr id="6" name="TextBox 5"/>
          <p:cNvSpPr txBox="1"/>
          <p:nvPr/>
        </p:nvSpPr>
        <p:spPr>
          <a:xfrm>
            <a:off x="166255" y="4063425"/>
            <a:ext cx="11791458" cy="584775"/>
          </a:xfrm>
          <a:prstGeom prst="rect">
            <a:avLst/>
          </a:prstGeom>
          <a:noFill/>
        </p:spPr>
        <p:txBody>
          <a:bodyPr wrap="square" rtlCol="0">
            <a:spAutoFit/>
          </a:bodyPr>
          <a:lstStyle/>
          <a:p>
            <a:r>
              <a:rPr lang="en-US" sz="1600" dirty="0"/>
              <a:t>Find the probability that our test will conclude that there is no difference when the heavy users really have a mean that is 1.6 points less than that of the light users.   (The </a:t>
            </a:r>
            <a:r>
              <a:rPr lang="en-US" sz="1600" b="1" dirty="0"/>
              <a:t>effect size </a:t>
            </a:r>
            <a:r>
              <a:rPr lang="en-US" sz="1600" dirty="0"/>
              <a:t>here is 1.6.)</a:t>
            </a:r>
          </a:p>
        </p:txBody>
      </p:sp>
      <p:sp>
        <p:nvSpPr>
          <p:cNvPr id="7" name="TextBox 6"/>
          <p:cNvSpPr txBox="1"/>
          <p:nvPr/>
        </p:nvSpPr>
        <p:spPr>
          <a:xfrm>
            <a:off x="4309660" y="3736867"/>
            <a:ext cx="1849582" cy="377933"/>
          </a:xfrm>
          <a:prstGeom prst="rect">
            <a:avLst/>
          </a:prstGeom>
          <a:noFill/>
        </p:spPr>
        <p:txBody>
          <a:bodyPr wrap="square" rtlCol="0">
            <a:spAutoFit/>
          </a:bodyPr>
          <a:lstStyle/>
          <a:p>
            <a:r>
              <a:rPr lang="en-US" b="1" dirty="0">
                <a:solidFill>
                  <a:srgbClr val="FF0000"/>
                </a:solidFill>
              </a:rPr>
              <a:t>Alpha = .01</a:t>
            </a:r>
          </a:p>
        </p:txBody>
      </p:sp>
      <p:sp>
        <p:nvSpPr>
          <p:cNvPr id="9" name="TextBox 8"/>
          <p:cNvSpPr txBox="1"/>
          <p:nvPr/>
        </p:nvSpPr>
        <p:spPr>
          <a:xfrm>
            <a:off x="4038600" y="4736068"/>
            <a:ext cx="7383439" cy="369332"/>
          </a:xfrm>
          <a:prstGeom prst="rect">
            <a:avLst/>
          </a:prstGeom>
          <a:noFill/>
        </p:spPr>
        <p:txBody>
          <a:bodyPr wrap="square" rtlCol="0">
            <a:spAutoFit/>
          </a:bodyPr>
          <a:lstStyle/>
          <a:p>
            <a:pPr algn="ctr"/>
            <a:r>
              <a:rPr lang="en-US" b="1" dirty="0">
                <a:solidFill>
                  <a:srgbClr val="00B050"/>
                </a:solidFill>
              </a:rPr>
              <a:t>Beta = 1 </a:t>
            </a:r>
            <a:r>
              <a:rPr lang="mr-IN" b="1" dirty="0">
                <a:solidFill>
                  <a:srgbClr val="00B050"/>
                </a:solidFill>
              </a:rPr>
              <a:t>–</a:t>
            </a:r>
            <a:r>
              <a:rPr lang="en-US" b="1" dirty="0">
                <a:solidFill>
                  <a:srgbClr val="00B050"/>
                </a:solidFill>
              </a:rPr>
              <a:t> Power = 1- .472 = .528</a:t>
            </a:r>
          </a:p>
        </p:txBody>
      </p:sp>
      <p:sp>
        <p:nvSpPr>
          <p:cNvPr id="11" name="TextBox 10">
            <a:extLst>
              <a:ext uri="{FF2B5EF4-FFF2-40B4-BE49-F238E27FC236}">
                <a16:creationId xmlns:a16="http://schemas.microsoft.com/office/drawing/2014/main" id="{90D604C2-6332-BF46-87C7-E8F68316A914}"/>
              </a:ext>
            </a:extLst>
          </p:cNvPr>
          <p:cNvSpPr txBox="1"/>
          <p:nvPr/>
        </p:nvSpPr>
        <p:spPr>
          <a:xfrm>
            <a:off x="1135039" y="5627224"/>
            <a:ext cx="10287000" cy="646331"/>
          </a:xfrm>
          <a:prstGeom prst="rect">
            <a:avLst/>
          </a:prstGeom>
          <a:noFill/>
        </p:spPr>
        <p:txBody>
          <a:bodyPr wrap="square" rtlCol="0">
            <a:spAutoFit/>
          </a:bodyPr>
          <a:lstStyle/>
          <a:p>
            <a:r>
              <a:rPr lang="en-US" b="1" dirty="0">
                <a:solidFill>
                  <a:srgbClr val="00B050"/>
                </a:solidFill>
              </a:rPr>
              <a:t>Since the power is the probability of </a:t>
            </a:r>
            <a:r>
              <a:rPr lang="en-US" b="1" i="1" dirty="0">
                <a:solidFill>
                  <a:srgbClr val="00B050"/>
                </a:solidFill>
              </a:rPr>
              <a:t>rejecting</a:t>
            </a:r>
            <a:r>
              <a:rPr lang="en-US" b="1" dirty="0">
                <a:solidFill>
                  <a:srgbClr val="00B050"/>
                </a:solidFill>
              </a:rPr>
              <a:t> when the null hypothesis is false and rejecting the null becomes easier as alpha increases, the power increases as alpha increases.</a:t>
            </a:r>
          </a:p>
        </p:txBody>
      </p:sp>
    </p:spTree>
    <p:extLst>
      <p:ext uri="{BB962C8B-B14F-4D97-AF65-F5344CB8AC3E}">
        <p14:creationId xmlns:p14="http://schemas.microsoft.com/office/powerpoint/2010/main" val="8550961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0F9CB-E54F-4C01-BB0E-5E7407FDE47E}"/>
              </a:ext>
            </a:extLst>
          </p:cNvPr>
          <p:cNvSpPr>
            <a:spLocks noGrp="1"/>
          </p:cNvSpPr>
          <p:nvPr>
            <p:ph type="title"/>
          </p:nvPr>
        </p:nvSpPr>
        <p:spPr/>
        <p:txBody>
          <a:bodyPr/>
          <a:lstStyle/>
          <a:p>
            <a:r>
              <a:rPr lang="en-US" dirty="0"/>
              <a:t>R Code</a:t>
            </a:r>
          </a:p>
        </p:txBody>
      </p:sp>
      <p:sp>
        <p:nvSpPr>
          <p:cNvPr id="3" name="Rectangle 2">
            <a:extLst>
              <a:ext uri="{FF2B5EF4-FFF2-40B4-BE49-F238E27FC236}">
                <a16:creationId xmlns:a16="http://schemas.microsoft.com/office/drawing/2014/main" id="{0B6AD809-D46C-5746-9A24-FEC9FF304207}"/>
              </a:ext>
            </a:extLst>
          </p:cNvPr>
          <p:cNvSpPr/>
          <p:nvPr/>
        </p:nvSpPr>
        <p:spPr>
          <a:xfrm>
            <a:off x="228600" y="1219200"/>
            <a:ext cx="11734800" cy="5262979"/>
          </a:xfrm>
          <a:prstGeom prst="rect">
            <a:avLst/>
          </a:prstGeom>
        </p:spPr>
        <p:txBody>
          <a:bodyPr wrap="square">
            <a:spAutoFit/>
          </a:bodyPr>
          <a:lstStyle/>
          <a:p>
            <a:endParaRPr lang="en-US" sz="1200" dirty="0"/>
          </a:p>
          <a:p>
            <a:endParaRPr lang="en-US" sz="1200" dirty="0"/>
          </a:p>
          <a:p>
            <a:r>
              <a:rPr lang="en-US" sz="1200" dirty="0"/>
              <a:t># Power Curve Code for Two Sample T Test</a:t>
            </a:r>
          </a:p>
          <a:p>
            <a:endParaRPr lang="en-US" sz="1200" dirty="0"/>
          </a:p>
          <a:p>
            <a:r>
              <a:rPr lang="en-US" sz="1200" dirty="0"/>
              <a:t>#Effect Size</a:t>
            </a:r>
          </a:p>
          <a:p>
            <a:r>
              <a:rPr lang="en-US" sz="1200" dirty="0"/>
              <a:t>powerholder = c()</a:t>
            </a:r>
          </a:p>
          <a:p>
            <a:r>
              <a:rPr lang="en-US" sz="1200" dirty="0" err="1"/>
              <a:t>effectsizes</a:t>
            </a:r>
            <a:r>
              <a:rPr lang="en-US" sz="1200" dirty="0"/>
              <a:t> = seq(.1,3,length = 20)</a:t>
            </a:r>
          </a:p>
          <a:p>
            <a:endParaRPr lang="en-US" sz="1200" dirty="0"/>
          </a:p>
          <a:p>
            <a:r>
              <a:rPr lang="en-US" sz="1200" dirty="0"/>
              <a:t>for(</a:t>
            </a:r>
            <a:r>
              <a:rPr lang="en-US" sz="1200" dirty="0" err="1"/>
              <a:t>i</a:t>
            </a:r>
            <a:r>
              <a:rPr lang="en-US" sz="1200" dirty="0"/>
              <a:t> in 1:20)</a:t>
            </a:r>
          </a:p>
          <a:p>
            <a:r>
              <a:rPr lang="en-US" sz="1200" dirty="0"/>
              <a:t>{</a:t>
            </a:r>
          </a:p>
          <a:p>
            <a:r>
              <a:rPr lang="en-US" sz="1200" dirty="0"/>
              <a:t>  powerholder[</a:t>
            </a:r>
            <a:r>
              <a:rPr lang="en-US" sz="1200" dirty="0" err="1"/>
              <a:t>i</a:t>
            </a:r>
            <a:r>
              <a:rPr lang="en-US" sz="1200" dirty="0"/>
              <a:t>] = </a:t>
            </a:r>
            <a:r>
              <a:rPr lang="en-US" sz="1200" dirty="0" err="1"/>
              <a:t>power.t.test</a:t>
            </a:r>
            <a:r>
              <a:rPr lang="en-US" sz="1200" dirty="0"/>
              <a:t>(n = 65,delta = </a:t>
            </a:r>
            <a:r>
              <a:rPr lang="en-US" sz="1200" dirty="0" err="1"/>
              <a:t>effectsizes</a:t>
            </a:r>
            <a:r>
              <a:rPr lang="en-US" sz="1200" dirty="0"/>
              <a:t>[</a:t>
            </a:r>
            <a:r>
              <a:rPr lang="en-US" sz="1200" dirty="0" err="1"/>
              <a:t>i</a:t>
            </a:r>
            <a:r>
              <a:rPr lang="en-US" sz="1200" dirty="0"/>
              <a:t>], </a:t>
            </a:r>
            <a:r>
              <a:rPr lang="en-US" sz="1200" dirty="0" err="1"/>
              <a:t>sd</a:t>
            </a:r>
            <a:r>
              <a:rPr lang="en-US" sz="1200" dirty="0"/>
              <a:t> = 4, </a:t>
            </a:r>
            <a:r>
              <a:rPr lang="en-US" sz="1200" dirty="0" err="1"/>
              <a:t>sig.level</a:t>
            </a:r>
            <a:r>
              <a:rPr lang="en-US" sz="1200" dirty="0"/>
              <a:t> = .01, type = "</a:t>
            </a:r>
            <a:r>
              <a:rPr lang="en-US" sz="1200" dirty="0" err="1"/>
              <a:t>two.sample",alternative</a:t>
            </a:r>
            <a:r>
              <a:rPr lang="en-US" sz="1200" dirty="0"/>
              <a:t> = "</a:t>
            </a:r>
            <a:r>
              <a:rPr lang="en-US" sz="1200" dirty="0" err="1"/>
              <a:t>one.sided</a:t>
            </a:r>
            <a:r>
              <a:rPr lang="en-US" sz="1200" dirty="0"/>
              <a:t>")$power</a:t>
            </a:r>
          </a:p>
          <a:p>
            <a:r>
              <a:rPr lang="en-US" sz="1200" dirty="0"/>
              <a:t>}</a:t>
            </a:r>
          </a:p>
          <a:p>
            <a:endParaRPr lang="en-US" sz="1200" dirty="0"/>
          </a:p>
          <a:p>
            <a:r>
              <a:rPr lang="en-US" sz="1200" dirty="0"/>
              <a:t>plot(</a:t>
            </a:r>
            <a:r>
              <a:rPr lang="en-US" sz="1200" dirty="0" err="1"/>
              <a:t>effectsizes,powerholder,type</a:t>
            </a:r>
            <a:r>
              <a:rPr lang="en-US" sz="1200" dirty="0"/>
              <a:t> = "l", col = "blue", main = "POWER CURVE", </a:t>
            </a:r>
            <a:r>
              <a:rPr lang="en-US" sz="1200" dirty="0" err="1"/>
              <a:t>ylab</a:t>
            </a:r>
            <a:r>
              <a:rPr lang="en-US" sz="1200" dirty="0"/>
              <a:t> = "POWER", </a:t>
            </a:r>
            <a:r>
              <a:rPr lang="en-US" sz="1200" dirty="0" err="1"/>
              <a:t>lwd</a:t>
            </a:r>
            <a:r>
              <a:rPr lang="en-US" sz="1200" dirty="0"/>
              <a:t> = 3)</a:t>
            </a:r>
          </a:p>
          <a:p>
            <a:endParaRPr lang="en-US" sz="1200" dirty="0"/>
          </a:p>
          <a:p>
            <a:endParaRPr lang="en-US" sz="1200" dirty="0"/>
          </a:p>
          <a:p>
            <a:endParaRPr lang="en-US" sz="1200" dirty="0"/>
          </a:p>
          <a:p>
            <a:r>
              <a:rPr lang="en-US" sz="1200" dirty="0"/>
              <a:t>#Sample Size</a:t>
            </a:r>
          </a:p>
          <a:p>
            <a:r>
              <a:rPr lang="en-US" sz="1200" dirty="0"/>
              <a:t>powerholder = c()</a:t>
            </a:r>
          </a:p>
          <a:p>
            <a:r>
              <a:rPr lang="en-US" sz="1200" dirty="0" err="1"/>
              <a:t>samplesizes</a:t>
            </a:r>
            <a:r>
              <a:rPr lang="en-US" sz="1200" dirty="0"/>
              <a:t> = seq(10,200,length = 20)</a:t>
            </a:r>
          </a:p>
          <a:p>
            <a:endParaRPr lang="en-US" sz="1200" dirty="0"/>
          </a:p>
          <a:p>
            <a:r>
              <a:rPr lang="en-US" sz="1200" dirty="0"/>
              <a:t>for(</a:t>
            </a:r>
            <a:r>
              <a:rPr lang="en-US" sz="1200" dirty="0" err="1"/>
              <a:t>i</a:t>
            </a:r>
            <a:r>
              <a:rPr lang="en-US" sz="1200" dirty="0"/>
              <a:t> in 1:20)</a:t>
            </a:r>
          </a:p>
          <a:p>
            <a:r>
              <a:rPr lang="en-US" sz="1200" dirty="0"/>
              <a:t>{</a:t>
            </a:r>
          </a:p>
          <a:p>
            <a:r>
              <a:rPr lang="en-US" sz="1200" dirty="0"/>
              <a:t>  powerholder[</a:t>
            </a:r>
            <a:r>
              <a:rPr lang="en-US" sz="1200" dirty="0" err="1"/>
              <a:t>i</a:t>
            </a:r>
            <a:r>
              <a:rPr lang="en-US" sz="1200" dirty="0"/>
              <a:t>] = </a:t>
            </a:r>
            <a:r>
              <a:rPr lang="en-US" sz="1200" dirty="0" err="1"/>
              <a:t>power.t.test</a:t>
            </a:r>
            <a:r>
              <a:rPr lang="en-US" sz="1200" dirty="0"/>
              <a:t>(n = </a:t>
            </a:r>
            <a:r>
              <a:rPr lang="en-US" sz="1200" dirty="0" err="1"/>
              <a:t>samplesizes</a:t>
            </a:r>
            <a:r>
              <a:rPr lang="en-US" sz="1200" dirty="0"/>
              <a:t>[</a:t>
            </a:r>
            <a:r>
              <a:rPr lang="en-US" sz="1200" dirty="0" err="1"/>
              <a:t>i</a:t>
            </a:r>
            <a:r>
              <a:rPr lang="en-US" sz="1200" dirty="0"/>
              <a:t>], delta = 1.6, </a:t>
            </a:r>
            <a:r>
              <a:rPr lang="en-US" sz="1200" dirty="0" err="1"/>
              <a:t>sd</a:t>
            </a:r>
            <a:r>
              <a:rPr lang="en-US" sz="1200" dirty="0"/>
              <a:t> = 4, </a:t>
            </a:r>
            <a:r>
              <a:rPr lang="en-US" sz="1200" dirty="0" err="1"/>
              <a:t>sig.level</a:t>
            </a:r>
            <a:r>
              <a:rPr lang="en-US" sz="1200" dirty="0"/>
              <a:t> = .01, type = "</a:t>
            </a:r>
            <a:r>
              <a:rPr lang="en-US" sz="1200" dirty="0" err="1"/>
              <a:t>two.sample",alternative</a:t>
            </a:r>
            <a:r>
              <a:rPr lang="en-US" sz="1200" dirty="0"/>
              <a:t> = "</a:t>
            </a:r>
            <a:r>
              <a:rPr lang="en-US" sz="1200" dirty="0" err="1"/>
              <a:t>one.sided</a:t>
            </a:r>
            <a:r>
              <a:rPr lang="en-US" sz="1200" dirty="0"/>
              <a:t>")$power</a:t>
            </a:r>
          </a:p>
          <a:p>
            <a:r>
              <a:rPr lang="en-US" sz="1200" dirty="0"/>
              <a:t>}</a:t>
            </a:r>
          </a:p>
          <a:p>
            <a:endParaRPr lang="en-US" sz="1200" dirty="0"/>
          </a:p>
          <a:p>
            <a:r>
              <a:rPr lang="en-US" sz="1200" dirty="0"/>
              <a:t>plot(</a:t>
            </a:r>
            <a:r>
              <a:rPr lang="en-US" sz="1200" dirty="0" err="1"/>
              <a:t>samplesizes,powerholder,type</a:t>
            </a:r>
            <a:r>
              <a:rPr lang="en-US" sz="1200" dirty="0"/>
              <a:t> = "l", col = "blue", main = "POWER CURVE", </a:t>
            </a:r>
            <a:r>
              <a:rPr lang="en-US" sz="1200" dirty="0" err="1"/>
              <a:t>ylab</a:t>
            </a:r>
            <a:r>
              <a:rPr lang="en-US" sz="1200" dirty="0"/>
              <a:t> = "POWER", </a:t>
            </a:r>
            <a:r>
              <a:rPr lang="en-US" sz="1200" dirty="0" err="1"/>
              <a:t>lwd</a:t>
            </a:r>
            <a:r>
              <a:rPr lang="en-US" sz="1200" dirty="0"/>
              <a:t> = 3)</a:t>
            </a:r>
          </a:p>
          <a:p>
            <a:endParaRPr lang="en-US" sz="1200" dirty="0"/>
          </a:p>
        </p:txBody>
      </p:sp>
    </p:spTree>
    <p:extLst>
      <p:ext uri="{BB962C8B-B14F-4D97-AF65-F5344CB8AC3E}">
        <p14:creationId xmlns:p14="http://schemas.microsoft.com/office/powerpoint/2010/main" val="2473681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5760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p:txBody>
          <a:bodyPr>
            <a:normAutofit/>
          </a:bodyPr>
          <a:lstStyle/>
          <a:p>
            <a:r>
              <a:rPr lang="en-US" dirty="0"/>
              <a:t>Explanation to the Try It!</a:t>
            </a:r>
          </a:p>
        </p:txBody>
      </p:sp>
      <p:sp>
        <p:nvSpPr>
          <p:cNvPr id="5" name="Subtitle 4">
            <a:extLst>
              <a:ext uri="{FF2B5EF4-FFF2-40B4-BE49-F238E27FC236}">
                <a16:creationId xmlns:a16="http://schemas.microsoft.com/office/drawing/2014/main" id="{BC70345B-CBBF-4A4A-BE6F-F800145B6FCB}"/>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5722728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p:txBody>
          <a:bodyPr>
            <a:normAutofit/>
          </a:bodyPr>
          <a:lstStyle/>
          <a:p>
            <a:r>
              <a:rPr lang="en-US" dirty="0"/>
              <a:t>Airbag Inflators</a:t>
            </a:r>
          </a:p>
        </p:txBody>
      </p:sp>
      <p:sp>
        <p:nvSpPr>
          <p:cNvPr id="5" name="Subtitle 4">
            <a:extLst>
              <a:ext uri="{FF2B5EF4-FFF2-40B4-BE49-F238E27FC236}">
                <a16:creationId xmlns:a16="http://schemas.microsoft.com/office/drawing/2014/main" id="{BC70345B-CBBF-4A4A-BE6F-F800145B6F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432703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0F9CB-E54F-4C01-BB0E-5E7407FDE47E}"/>
              </a:ext>
            </a:extLst>
          </p:cNvPr>
          <p:cNvSpPr>
            <a:spLocks noGrp="1"/>
          </p:cNvSpPr>
          <p:nvPr>
            <p:ph type="title"/>
          </p:nvPr>
        </p:nvSpPr>
        <p:spPr/>
        <p:txBody>
          <a:bodyPr/>
          <a:lstStyle/>
          <a:p>
            <a:r>
              <a:rPr lang="en-US" dirty="0"/>
              <a:t>Question of Interest</a:t>
            </a:r>
          </a:p>
        </p:txBody>
      </p:sp>
      <p:sp>
        <p:nvSpPr>
          <p:cNvPr id="4" name="Rectangle 3">
            <a:extLst>
              <a:ext uri="{FF2B5EF4-FFF2-40B4-BE49-F238E27FC236}">
                <a16:creationId xmlns:a16="http://schemas.microsoft.com/office/drawing/2014/main" id="{0A675CBC-6B8F-4B84-8D37-4ECEC1E9957E}"/>
              </a:ext>
            </a:extLst>
          </p:cNvPr>
          <p:cNvSpPr/>
          <p:nvPr/>
        </p:nvSpPr>
        <p:spPr>
          <a:xfrm>
            <a:off x="152400" y="1442621"/>
            <a:ext cx="11887200" cy="4832092"/>
          </a:xfrm>
          <a:prstGeom prst="rect">
            <a:avLst/>
          </a:prstGeom>
        </p:spPr>
        <p:txBody>
          <a:bodyPr wrap="square">
            <a:spAutoFit/>
          </a:bodyPr>
          <a:lstStyle/>
          <a:p>
            <a:r>
              <a:rPr lang="en-US" sz="1400" dirty="0">
                <a:solidFill>
                  <a:srgbClr val="000000"/>
                </a:solidFill>
                <a:latin typeface="Proxima Nova"/>
              </a:rPr>
              <a:t>Key Safety Systems is a manufacturer of airbags and as such is interested in inflators.  Inflators rapidly add air to the airbag in a fraction of second in order to help keep the passengers safe in the event of a crash.  Assume that currently, key Safety Systems has an inflator that inflates the airbag in an average of 30 milliseconds but is considering upgrading the inflator to one that is state of the art.  It costs millions of dollars to upgrade the inflator although they will receive many more contracts if they are able to decrease the average inflation time to less than 28.5 milliseconds.  </a:t>
            </a:r>
          </a:p>
          <a:p>
            <a:endParaRPr lang="en-US" sz="1400" dirty="0">
              <a:solidFill>
                <a:srgbClr val="000000"/>
              </a:solidFill>
              <a:latin typeface="Proxima Nova"/>
            </a:endParaRPr>
          </a:p>
          <a:p>
            <a:r>
              <a:rPr lang="en-US" sz="1400" dirty="0">
                <a:solidFill>
                  <a:srgbClr val="000000"/>
                </a:solidFill>
                <a:latin typeface="Proxima Nova"/>
              </a:rPr>
              <a:t>The company has decided to hire you to investigate the true mean inflation time of the new inflator.  You decide to assume that from inflator to inflator the standard deviation of the inflation times of the new inflator is the same as the old one (3 milliseconds).  Your client would like to maintain at least a power of 80% to detect a decrease in mean inflation time if the true mean inflation time of the new inflator is 28.5 milliseconds.  However, she is open to paying for a test with more power if it is cost effective.  Since the new inflator has not reached production yet, each one will cost $1000 to include in the sample.  She has indicated that she has $25,000 for the study and has come to you for advice on if she will be able to afford the study she needs and if not, what are the characteristics of the test she can afford.  </a:t>
            </a:r>
          </a:p>
          <a:p>
            <a:endParaRPr lang="en-US" sz="1400" dirty="0">
              <a:solidFill>
                <a:srgbClr val="000000"/>
              </a:solidFill>
              <a:latin typeface="Proxima Nova"/>
            </a:endParaRPr>
          </a:p>
          <a:p>
            <a:r>
              <a:rPr lang="en-US" sz="1400" dirty="0">
                <a:solidFill>
                  <a:srgbClr val="000000"/>
                </a:solidFill>
                <a:latin typeface="Proxima Nova"/>
              </a:rPr>
              <a:t>You decide to calculate the sample size needed to achieve the 80% power for the effect size of 1 but also decide to include a power curve that will show the change in power for sample sizes close to the one needed for 80% power.  </a:t>
            </a:r>
          </a:p>
          <a:p>
            <a:endParaRPr lang="en-US" sz="1400" dirty="0">
              <a:solidFill>
                <a:srgbClr val="000000"/>
              </a:solidFill>
              <a:latin typeface="Proxima Nova"/>
            </a:endParaRPr>
          </a:p>
          <a:p>
            <a:r>
              <a:rPr lang="en-US" sz="1400" dirty="0">
                <a:solidFill>
                  <a:srgbClr val="000000"/>
                </a:solidFill>
                <a:latin typeface="Proxima Nova"/>
              </a:rPr>
              <a:t>The company’s representative decides to pay for a test that has 90% power and the sample is obtained with the following results:</a:t>
            </a:r>
          </a:p>
          <a:p>
            <a:r>
              <a:rPr lang="en-US" altLang="en-US" sz="1400" dirty="0">
                <a:solidFill>
                  <a:srgbClr val="000000"/>
                </a:solidFill>
                <a:latin typeface="Lucida Console" panose="020B0609040504020204" pitchFamily="49" charset="0"/>
              </a:rPr>
              <a:t>26.31 29.55 33.76 25.61 28.76 29.40 31.12 28.28 34.95 28.58 30.25 31.95 27.82 25.88 34.35 22.07 31.64 29.11 32.04 30.30 35.27 25.40 33.77 34.86 29.01 21.64 30.43 27.21 31.38 29.87 31.22 29.96 32.23 28.15 26.67 27.21 23.82</a:t>
            </a:r>
            <a:endParaRPr lang="en-US" altLang="en-US" sz="3600" dirty="0">
              <a:latin typeface="Arial" panose="020B0604020202020204" pitchFamily="34" charset="0"/>
            </a:endParaRPr>
          </a:p>
          <a:p>
            <a:endParaRPr lang="en-US" sz="1400" dirty="0">
              <a:solidFill>
                <a:srgbClr val="000000"/>
              </a:solidFill>
              <a:latin typeface="Proxima Nova"/>
            </a:endParaRPr>
          </a:p>
          <a:p>
            <a:r>
              <a:rPr lang="en-US" sz="1400" dirty="0">
                <a:solidFill>
                  <a:srgbClr val="000000"/>
                </a:solidFill>
                <a:latin typeface="Proxima Nova"/>
              </a:rPr>
              <a:t> </a:t>
            </a:r>
          </a:p>
          <a:p>
            <a:r>
              <a:rPr lang="en-US" sz="1400" dirty="0">
                <a:solidFill>
                  <a:srgbClr val="000000"/>
                </a:solidFill>
                <a:latin typeface="Proxima Nova"/>
              </a:rPr>
              <a:t>You then conduct a complete analysis with this data and formally present the results to the representative and the CEO of the company.  </a:t>
            </a:r>
          </a:p>
        </p:txBody>
      </p:sp>
      <p:sp>
        <p:nvSpPr>
          <p:cNvPr id="5" name="Rectangle 2">
            <a:extLst>
              <a:ext uri="{FF2B5EF4-FFF2-40B4-BE49-F238E27FC236}">
                <a16:creationId xmlns:a16="http://schemas.microsoft.com/office/drawing/2014/main" id="{BE9D9DBF-6A8E-4BB2-943F-F052D08289E2}"/>
              </a:ext>
            </a:extLst>
          </p:cNvPr>
          <p:cNvSpPr>
            <a:spLocks noChangeArrowheads="1"/>
          </p:cNvSpPr>
          <p:nvPr/>
        </p:nvSpPr>
        <p:spPr bwMode="auto">
          <a:xfrm>
            <a:off x="304800" y="44658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514530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67801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p:txBody>
          <a:bodyPr>
            <a:normAutofit/>
          </a:bodyPr>
          <a:lstStyle/>
          <a:p>
            <a:r>
              <a:rPr lang="en-US" dirty="0"/>
              <a:t>Presenting Power Results</a:t>
            </a:r>
          </a:p>
        </p:txBody>
      </p:sp>
      <p:sp>
        <p:nvSpPr>
          <p:cNvPr id="5" name="Subtitle 4">
            <a:extLst>
              <a:ext uri="{FF2B5EF4-FFF2-40B4-BE49-F238E27FC236}">
                <a16:creationId xmlns:a16="http://schemas.microsoft.com/office/drawing/2014/main" id="{BC70345B-CBBF-4A4A-BE6F-F800145B6F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01091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BDB38-06CC-4306-B4D0-F62B1D1D75CF}"/>
              </a:ext>
            </a:extLst>
          </p:cNvPr>
          <p:cNvSpPr>
            <a:spLocks noGrp="1"/>
          </p:cNvSpPr>
          <p:nvPr>
            <p:ph type="title"/>
          </p:nvPr>
        </p:nvSpPr>
        <p:spPr>
          <a:xfrm>
            <a:off x="609600" y="2743200"/>
            <a:ext cx="10972800" cy="1143000"/>
          </a:xfrm>
        </p:spPr>
        <p:txBody>
          <a:bodyPr>
            <a:normAutofit fontScale="90000"/>
          </a:bodyPr>
          <a:lstStyle/>
          <a:p>
            <a:r>
              <a:rPr lang="en-US" dirty="0"/>
              <a:t>Power Analysis</a:t>
            </a:r>
            <a:br>
              <a:rPr lang="en-US" dirty="0"/>
            </a:br>
            <a:r>
              <a:rPr lang="en-US" dirty="0"/>
              <a:t>for </a:t>
            </a:r>
            <a:br>
              <a:rPr lang="en-US" dirty="0"/>
            </a:br>
            <a:r>
              <a:rPr lang="en-US" dirty="0"/>
              <a:t>Key Safety Systems</a:t>
            </a:r>
          </a:p>
        </p:txBody>
      </p:sp>
    </p:spTree>
    <p:extLst>
      <p:ext uri="{BB962C8B-B14F-4D97-AF65-F5344CB8AC3E}">
        <p14:creationId xmlns:p14="http://schemas.microsoft.com/office/powerpoint/2010/main" val="27359084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BDB38-06CC-4306-B4D0-F62B1D1D75CF}"/>
              </a:ext>
            </a:extLst>
          </p:cNvPr>
          <p:cNvSpPr>
            <a:spLocks noGrp="1"/>
          </p:cNvSpPr>
          <p:nvPr>
            <p:ph type="title"/>
          </p:nvPr>
        </p:nvSpPr>
        <p:spPr/>
        <p:txBody>
          <a:bodyPr/>
          <a:lstStyle/>
          <a:p>
            <a:r>
              <a:rPr lang="en-US" dirty="0"/>
              <a:t>Power Analysis</a:t>
            </a:r>
          </a:p>
        </p:txBody>
      </p:sp>
      <p:graphicFrame>
        <p:nvGraphicFramePr>
          <p:cNvPr id="6" name="Table 5">
            <a:extLst>
              <a:ext uri="{FF2B5EF4-FFF2-40B4-BE49-F238E27FC236}">
                <a16:creationId xmlns:a16="http://schemas.microsoft.com/office/drawing/2014/main" id="{B1AF1FFE-6329-4EF4-9E36-57AD4B375B1B}"/>
              </a:ext>
            </a:extLst>
          </p:cNvPr>
          <p:cNvGraphicFramePr>
            <a:graphicFrameLocks noGrp="1"/>
          </p:cNvGraphicFramePr>
          <p:nvPr>
            <p:extLst>
              <p:ext uri="{D42A27DB-BD31-4B8C-83A1-F6EECF244321}">
                <p14:modId xmlns:p14="http://schemas.microsoft.com/office/powerpoint/2010/main" val="59907665"/>
              </p:ext>
            </p:extLst>
          </p:nvPr>
        </p:nvGraphicFramePr>
        <p:xfrm>
          <a:off x="1828800" y="1727200"/>
          <a:ext cx="8128000" cy="1854200"/>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721621203"/>
                    </a:ext>
                  </a:extLst>
                </a:gridCol>
                <a:gridCol w="5994400">
                  <a:extLst>
                    <a:ext uri="{9D8B030D-6E8A-4147-A177-3AD203B41FA5}">
                      <a16:colId xmlns:a16="http://schemas.microsoft.com/office/drawing/2014/main" val="3045166358"/>
                    </a:ext>
                  </a:extLst>
                </a:gridCol>
              </a:tblGrid>
              <a:tr h="370840">
                <a:tc gridSpan="2">
                  <a:txBody>
                    <a:bodyPr/>
                    <a:lstStyle/>
                    <a:p>
                      <a:pPr algn="ctr"/>
                      <a:r>
                        <a:rPr lang="en-US" dirty="0"/>
                        <a:t>Parameters and Assumptions</a:t>
                      </a:r>
                    </a:p>
                  </a:txBody>
                  <a:tcPr/>
                </a:tc>
                <a:tc hMerge="1">
                  <a:txBody>
                    <a:bodyPr/>
                    <a:lstStyle/>
                    <a:p>
                      <a:endParaRPr lang="en-US" dirty="0"/>
                    </a:p>
                  </a:txBody>
                  <a:tcPr/>
                </a:tc>
                <a:extLst>
                  <a:ext uri="{0D108BD9-81ED-4DB2-BD59-A6C34878D82A}">
                    <a16:rowId xmlns:a16="http://schemas.microsoft.com/office/drawing/2014/main" val="1131226425"/>
                  </a:ext>
                </a:extLst>
              </a:tr>
              <a:tr h="370840">
                <a:tc>
                  <a:txBody>
                    <a:bodyPr/>
                    <a:lstStyle/>
                    <a:p>
                      <a:r>
                        <a:rPr lang="en-US" dirty="0"/>
                        <a:t>Effect Size</a:t>
                      </a:r>
                    </a:p>
                  </a:txBody>
                  <a:tcPr/>
                </a:tc>
                <a:tc>
                  <a:txBody>
                    <a:bodyPr/>
                    <a:lstStyle/>
                    <a:p>
                      <a:r>
                        <a:rPr lang="en-US" dirty="0"/>
                        <a:t>1.5 milliseconds (Response Time = 28.5 milliseconds)</a:t>
                      </a:r>
                    </a:p>
                  </a:txBody>
                  <a:tcPr/>
                </a:tc>
                <a:extLst>
                  <a:ext uri="{0D108BD9-81ED-4DB2-BD59-A6C34878D82A}">
                    <a16:rowId xmlns:a16="http://schemas.microsoft.com/office/drawing/2014/main" val="3124149915"/>
                  </a:ext>
                </a:extLst>
              </a:tr>
              <a:tr h="370840">
                <a:tc>
                  <a:txBody>
                    <a:bodyPr/>
                    <a:lstStyle/>
                    <a:p>
                      <a:r>
                        <a:rPr lang="en-US" dirty="0"/>
                        <a:t>Standard Deviation </a:t>
                      </a:r>
                    </a:p>
                  </a:txBody>
                  <a:tcPr/>
                </a:tc>
                <a:tc>
                  <a:txBody>
                    <a:bodyPr/>
                    <a:lstStyle/>
                    <a:p>
                      <a:r>
                        <a:rPr lang="en-US" dirty="0"/>
                        <a:t>3 milliseconds</a:t>
                      </a:r>
                    </a:p>
                  </a:txBody>
                  <a:tcPr/>
                </a:tc>
                <a:extLst>
                  <a:ext uri="{0D108BD9-81ED-4DB2-BD59-A6C34878D82A}">
                    <a16:rowId xmlns:a16="http://schemas.microsoft.com/office/drawing/2014/main" val="3742890493"/>
                  </a:ext>
                </a:extLst>
              </a:tr>
              <a:tr h="370840">
                <a:tc>
                  <a:txBody>
                    <a:bodyPr/>
                    <a:lstStyle/>
                    <a:p>
                      <a:r>
                        <a:rPr lang="en-US" dirty="0"/>
                        <a:t>Power</a:t>
                      </a:r>
                    </a:p>
                  </a:txBody>
                  <a:tcPr/>
                </a:tc>
                <a:tc>
                  <a:txBody>
                    <a:bodyPr/>
                    <a:lstStyle/>
                    <a:p>
                      <a:r>
                        <a:rPr lang="en-US" dirty="0"/>
                        <a:t>80%</a:t>
                      </a:r>
                    </a:p>
                  </a:txBody>
                  <a:tcPr/>
                </a:tc>
                <a:extLst>
                  <a:ext uri="{0D108BD9-81ED-4DB2-BD59-A6C34878D82A}">
                    <a16:rowId xmlns:a16="http://schemas.microsoft.com/office/drawing/2014/main" val="697687753"/>
                  </a:ext>
                </a:extLst>
              </a:tr>
              <a:tr h="370840">
                <a:tc>
                  <a:txBody>
                    <a:bodyPr/>
                    <a:lstStyle/>
                    <a:p>
                      <a:r>
                        <a:rPr lang="en-US" dirty="0"/>
                        <a:t>Significance Level</a:t>
                      </a:r>
                    </a:p>
                  </a:txBody>
                  <a:tcPr/>
                </a:tc>
                <a:tc>
                  <a:txBody>
                    <a:bodyPr/>
                    <a:lstStyle/>
                    <a:p>
                      <a:r>
                        <a:rPr lang="en-US" dirty="0"/>
                        <a:t>5%</a:t>
                      </a:r>
                    </a:p>
                  </a:txBody>
                  <a:tcPr/>
                </a:tc>
                <a:extLst>
                  <a:ext uri="{0D108BD9-81ED-4DB2-BD59-A6C34878D82A}">
                    <a16:rowId xmlns:a16="http://schemas.microsoft.com/office/drawing/2014/main" val="2759856021"/>
                  </a:ext>
                </a:extLst>
              </a:tr>
            </a:tbl>
          </a:graphicData>
        </a:graphic>
      </p:graphicFrame>
      <p:sp>
        <p:nvSpPr>
          <p:cNvPr id="7" name="TextBox 6">
            <a:extLst>
              <a:ext uri="{FF2B5EF4-FFF2-40B4-BE49-F238E27FC236}">
                <a16:creationId xmlns:a16="http://schemas.microsoft.com/office/drawing/2014/main" id="{73CF86C9-38C3-4844-98D7-ED38F21DA051}"/>
              </a:ext>
            </a:extLst>
          </p:cNvPr>
          <p:cNvSpPr txBox="1"/>
          <p:nvPr/>
        </p:nvSpPr>
        <p:spPr>
          <a:xfrm>
            <a:off x="3111500" y="5912008"/>
            <a:ext cx="5562600" cy="830997"/>
          </a:xfrm>
          <a:prstGeom prst="rect">
            <a:avLst/>
          </a:prstGeom>
          <a:noFill/>
        </p:spPr>
        <p:txBody>
          <a:bodyPr wrap="square" rtlCol="0">
            <a:spAutoFit/>
          </a:bodyPr>
          <a:lstStyle/>
          <a:p>
            <a:pPr algn="ctr"/>
            <a:r>
              <a:rPr lang="en-US" sz="2400" b="1" dirty="0"/>
              <a:t>Required Sample Size: 27</a:t>
            </a:r>
          </a:p>
          <a:p>
            <a:pPr algn="ctr"/>
            <a:r>
              <a:rPr lang="en-US" sz="2400" b="1" dirty="0"/>
              <a:t>Actual Power Achieved: 81.2%</a:t>
            </a:r>
          </a:p>
        </p:txBody>
      </p:sp>
      <p:graphicFrame>
        <p:nvGraphicFramePr>
          <p:cNvPr id="8" name="Table 7">
            <a:extLst>
              <a:ext uri="{FF2B5EF4-FFF2-40B4-BE49-F238E27FC236}">
                <a16:creationId xmlns:a16="http://schemas.microsoft.com/office/drawing/2014/main" id="{06E17923-BED9-4758-9047-E1202ABD80FB}"/>
              </a:ext>
            </a:extLst>
          </p:cNvPr>
          <p:cNvGraphicFramePr>
            <a:graphicFrameLocks noGrp="1"/>
          </p:cNvGraphicFramePr>
          <p:nvPr>
            <p:extLst>
              <p:ext uri="{D42A27DB-BD31-4B8C-83A1-F6EECF244321}">
                <p14:modId xmlns:p14="http://schemas.microsoft.com/office/powerpoint/2010/main" val="3127320238"/>
              </p:ext>
            </p:extLst>
          </p:nvPr>
        </p:nvGraphicFramePr>
        <p:xfrm>
          <a:off x="4572000" y="4101878"/>
          <a:ext cx="2641600" cy="1741328"/>
        </p:xfrm>
        <a:graphic>
          <a:graphicData uri="http://schemas.openxmlformats.org/drawingml/2006/table">
            <a:tbl>
              <a:tblPr firstRow="1" bandRow="1">
                <a:tableStyleId>{5C22544A-7EE6-4342-B048-85BDC9FD1C3A}</a:tableStyleId>
              </a:tblPr>
              <a:tblGrid>
                <a:gridCol w="1574800">
                  <a:extLst>
                    <a:ext uri="{9D8B030D-6E8A-4147-A177-3AD203B41FA5}">
                      <a16:colId xmlns:a16="http://schemas.microsoft.com/office/drawing/2014/main" val="2051898266"/>
                    </a:ext>
                  </a:extLst>
                </a:gridCol>
                <a:gridCol w="1066800">
                  <a:extLst>
                    <a:ext uri="{9D8B030D-6E8A-4147-A177-3AD203B41FA5}">
                      <a16:colId xmlns:a16="http://schemas.microsoft.com/office/drawing/2014/main" val="3304767186"/>
                    </a:ext>
                  </a:extLst>
                </a:gridCol>
              </a:tblGrid>
              <a:tr h="435332">
                <a:tc>
                  <a:txBody>
                    <a:bodyPr/>
                    <a:lstStyle/>
                    <a:p>
                      <a:r>
                        <a:rPr lang="en-US" dirty="0"/>
                        <a:t>Sample Size</a:t>
                      </a:r>
                    </a:p>
                  </a:txBody>
                  <a:tcPr/>
                </a:tc>
                <a:tc>
                  <a:txBody>
                    <a:bodyPr/>
                    <a:lstStyle/>
                    <a:p>
                      <a:r>
                        <a:rPr lang="en-US" dirty="0"/>
                        <a:t>Power</a:t>
                      </a:r>
                    </a:p>
                  </a:txBody>
                  <a:tcPr/>
                </a:tc>
                <a:extLst>
                  <a:ext uri="{0D108BD9-81ED-4DB2-BD59-A6C34878D82A}">
                    <a16:rowId xmlns:a16="http://schemas.microsoft.com/office/drawing/2014/main" val="3421572574"/>
                  </a:ext>
                </a:extLst>
              </a:tr>
              <a:tr h="435332">
                <a:tc>
                  <a:txBody>
                    <a:bodyPr/>
                    <a:lstStyle/>
                    <a:p>
                      <a:pPr algn="ctr"/>
                      <a:r>
                        <a:rPr lang="en-US" dirty="0"/>
                        <a:t>25</a:t>
                      </a:r>
                    </a:p>
                  </a:txBody>
                  <a:tcPr/>
                </a:tc>
                <a:tc>
                  <a:txBody>
                    <a:bodyPr/>
                    <a:lstStyle/>
                    <a:p>
                      <a:pPr algn="ctr"/>
                      <a:r>
                        <a:rPr lang="en-US" dirty="0"/>
                        <a:t>78.3%</a:t>
                      </a:r>
                    </a:p>
                  </a:txBody>
                  <a:tcPr/>
                </a:tc>
                <a:extLst>
                  <a:ext uri="{0D108BD9-81ED-4DB2-BD59-A6C34878D82A}">
                    <a16:rowId xmlns:a16="http://schemas.microsoft.com/office/drawing/2014/main" val="3651418125"/>
                  </a:ext>
                </a:extLst>
              </a:tr>
              <a:tr h="435332">
                <a:tc>
                  <a:txBody>
                    <a:bodyPr/>
                    <a:lstStyle/>
                    <a:p>
                      <a:pPr algn="ctr"/>
                      <a:r>
                        <a:rPr lang="en-US" dirty="0"/>
                        <a:t>26</a:t>
                      </a:r>
                    </a:p>
                  </a:txBody>
                  <a:tcPr/>
                </a:tc>
                <a:tc>
                  <a:txBody>
                    <a:bodyPr/>
                    <a:lstStyle/>
                    <a:p>
                      <a:pPr algn="ctr"/>
                      <a:r>
                        <a:rPr lang="en-US" dirty="0"/>
                        <a:t>79.8%</a:t>
                      </a:r>
                    </a:p>
                  </a:txBody>
                  <a:tcPr/>
                </a:tc>
                <a:extLst>
                  <a:ext uri="{0D108BD9-81ED-4DB2-BD59-A6C34878D82A}">
                    <a16:rowId xmlns:a16="http://schemas.microsoft.com/office/drawing/2014/main" val="3101668038"/>
                  </a:ext>
                </a:extLst>
              </a:tr>
              <a:tr h="435332">
                <a:tc>
                  <a:txBody>
                    <a:bodyPr/>
                    <a:lstStyle/>
                    <a:p>
                      <a:pPr algn="ctr"/>
                      <a:r>
                        <a:rPr lang="en-US" dirty="0"/>
                        <a:t>27</a:t>
                      </a:r>
                    </a:p>
                  </a:txBody>
                  <a:tcPr/>
                </a:tc>
                <a:tc>
                  <a:txBody>
                    <a:bodyPr/>
                    <a:lstStyle/>
                    <a:p>
                      <a:pPr algn="ctr"/>
                      <a:r>
                        <a:rPr lang="en-US" dirty="0"/>
                        <a:t>81.2%</a:t>
                      </a:r>
                    </a:p>
                  </a:txBody>
                  <a:tcPr/>
                </a:tc>
                <a:extLst>
                  <a:ext uri="{0D108BD9-81ED-4DB2-BD59-A6C34878D82A}">
                    <a16:rowId xmlns:a16="http://schemas.microsoft.com/office/drawing/2014/main" val="3746235122"/>
                  </a:ext>
                </a:extLst>
              </a:tr>
            </a:tbl>
          </a:graphicData>
        </a:graphic>
      </p:graphicFrame>
    </p:spTree>
    <p:extLst>
      <p:ext uri="{BB962C8B-B14F-4D97-AF65-F5344CB8AC3E}">
        <p14:creationId xmlns:p14="http://schemas.microsoft.com/office/powerpoint/2010/main" val="177783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BDB38-06CC-4306-B4D0-F62B1D1D75CF}"/>
              </a:ext>
            </a:extLst>
          </p:cNvPr>
          <p:cNvSpPr>
            <a:spLocks noGrp="1"/>
          </p:cNvSpPr>
          <p:nvPr>
            <p:ph type="title"/>
          </p:nvPr>
        </p:nvSpPr>
        <p:spPr/>
        <p:txBody>
          <a:bodyPr/>
          <a:lstStyle/>
          <a:p>
            <a:r>
              <a:rPr lang="en-US" dirty="0"/>
              <a:t>Power Analysis</a:t>
            </a:r>
          </a:p>
        </p:txBody>
      </p:sp>
      <p:graphicFrame>
        <p:nvGraphicFramePr>
          <p:cNvPr id="6" name="Table 5">
            <a:extLst>
              <a:ext uri="{FF2B5EF4-FFF2-40B4-BE49-F238E27FC236}">
                <a16:creationId xmlns:a16="http://schemas.microsoft.com/office/drawing/2014/main" id="{B1AF1FFE-6329-4EF4-9E36-57AD4B375B1B}"/>
              </a:ext>
            </a:extLst>
          </p:cNvPr>
          <p:cNvGraphicFramePr>
            <a:graphicFrameLocks noGrp="1"/>
          </p:cNvGraphicFramePr>
          <p:nvPr>
            <p:extLst>
              <p:ext uri="{D42A27DB-BD31-4B8C-83A1-F6EECF244321}">
                <p14:modId xmlns:p14="http://schemas.microsoft.com/office/powerpoint/2010/main" val="1480636550"/>
              </p:ext>
            </p:extLst>
          </p:nvPr>
        </p:nvGraphicFramePr>
        <p:xfrm>
          <a:off x="304800" y="1727200"/>
          <a:ext cx="6019801" cy="1854200"/>
        </p:xfrm>
        <a:graphic>
          <a:graphicData uri="http://schemas.openxmlformats.org/drawingml/2006/table">
            <a:tbl>
              <a:tblPr firstRow="1" bandRow="1">
                <a:tableStyleId>{5C22544A-7EE6-4342-B048-85BDC9FD1C3A}</a:tableStyleId>
              </a:tblPr>
              <a:tblGrid>
                <a:gridCol w="1580198">
                  <a:extLst>
                    <a:ext uri="{9D8B030D-6E8A-4147-A177-3AD203B41FA5}">
                      <a16:colId xmlns:a16="http://schemas.microsoft.com/office/drawing/2014/main" val="721621203"/>
                    </a:ext>
                  </a:extLst>
                </a:gridCol>
                <a:gridCol w="4439603">
                  <a:extLst>
                    <a:ext uri="{9D8B030D-6E8A-4147-A177-3AD203B41FA5}">
                      <a16:colId xmlns:a16="http://schemas.microsoft.com/office/drawing/2014/main" val="3045166358"/>
                    </a:ext>
                  </a:extLst>
                </a:gridCol>
              </a:tblGrid>
              <a:tr h="370840">
                <a:tc gridSpan="2">
                  <a:txBody>
                    <a:bodyPr/>
                    <a:lstStyle/>
                    <a:p>
                      <a:pPr algn="ctr"/>
                      <a:r>
                        <a:rPr lang="en-US" dirty="0"/>
                        <a:t>Parameters and Assumptions</a:t>
                      </a:r>
                    </a:p>
                  </a:txBody>
                  <a:tcPr/>
                </a:tc>
                <a:tc hMerge="1">
                  <a:txBody>
                    <a:bodyPr/>
                    <a:lstStyle/>
                    <a:p>
                      <a:endParaRPr lang="en-US" dirty="0"/>
                    </a:p>
                  </a:txBody>
                  <a:tcPr/>
                </a:tc>
                <a:extLst>
                  <a:ext uri="{0D108BD9-81ED-4DB2-BD59-A6C34878D82A}">
                    <a16:rowId xmlns:a16="http://schemas.microsoft.com/office/drawing/2014/main" val="1131226425"/>
                  </a:ext>
                </a:extLst>
              </a:tr>
              <a:tr h="370840">
                <a:tc>
                  <a:txBody>
                    <a:bodyPr/>
                    <a:lstStyle/>
                    <a:p>
                      <a:r>
                        <a:rPr lang="en-US" sz="1200" dirty="0"/>
                        <a:t>Effect Size</a:t>
                      </a:r>
                    </a:p>
                  </a:txBody>
                  <a:tcPr/>
                </a:tc>
                <a:tc>
                  <a:txBody>
                    <a:bodyPr/>
                    <a:lstStyle/>
                    <a:p>
                      <a:r>
                        <a:rPr lang="en-US" sz="1200" dirty="0"/>
                        <a:t>1.5 milliseconds (Response Time = 28.5 milliseconds)</a:t>
                      </a:r>
                    </a:p>
                  </a:txBody>
                  <a:tcPr/>
                </a:tc>
                <a:extLst>
                  <a:ext uri="{0D108BD9-81ED-4DB2-BD59-A6C34878D82A}">
                    <a16:rowId xmlns:a16="http://schemas.microsoft.com/office/drawing/2014/main" val="3124149915"/>
                  </a:ext>
                </a:extLst>
              </a:tr>
              <a:tr h="370840">
                <a:tc>
                  <a:txBody>
                    <a:bodyPr/>
                    <a:lstStyle/>
                    <a:p>
                      <a:r>
                        <a:rPr lang="en-US" sz="1200" dirty="0"/>
                        <a:t>Standard Deviation </a:t>
                      </a:r>
                    </a:p>
                  </a:txBody>
                  <a:tcPr/>
                </a:tc>
                <a:tc>
                  <a:txBody>
                    <a:bodyPr/>
                    <a:lstStyle/>
                    <a:p>
                      <a:r>
                        <a:rPr lang="en-US" sz="1200" dirty="0"/>
                        <a:t>3 milliseconds</a:t>
                      </a:r>
                    </a:p>
                  </a:txBody>
                  <a:tcPr/>
                </a:tc>
                <a:extLst>
                  <a:ext uri="{0D108BD9-81ED-4DB2-BD59-A6C34878D82A}">
                    <a16:rowId xmlns:a16="http://schemas.microsoft.com/office/drawing/2014/main" val="3742890493"/>
                  </a:ext>
                </a:extLst>
              </a:tr>
              <a:tr h="370840">
                <a:tc>
                  <a:txBody>
                    <a:bodyPr/>
                    <a:lstStyle/>
                    <a:p>
                      <a:r>
                        <a:rPr lang="en-US" sz="1200" dirty="0"/>
                        <a:t>Power</a:t>
                      </a:r>
                    </a:p>
                  </a:txBody>
                  <a:tcPr/>
                </a:tc>
                <a:tc>
                  <a:txBody>
                    <a:bodyPr/>
                    <a:lstStyle/>
                    <a:p>
                      <a:r>
                        <a:rPr lang="en-US" sz="1200" dirty="0"/>
                        <a:t>80%</a:t>
                      </a:r>
                    </a:p>
                  </a:txBody>
                  <a:tcPr/>
                </a:tc>
                <a:extLst>
                  <a:ext uri="{0D108BD9-81ED-4DB2-BD59-A6C34878D82A}">
                    <a16:rowId xmlns:a16="http://schemas.microsoft.com/office/drawing/2014/main" val="697687753"/>
                  </a:ext>
                </a:extLst>
              </a:tr>
              <a:tr h="370840">
                <a:tc>
                  <a:txBody>
                    <a:bodyPr/>
                    <a:lstStyle/>
                    <a:p>
                      <a:r>
                        <a:rPr lang="en-US" sz="1200" dirty="0"/>
                        <a:t>Significance Level</a:t>
                      </a:r>
                    </a:p>
                  </a:txBody>
                  <a:tcPr/>
                </a:tc>
                <a:tc>
                  <a:txBody>
                    <a:bodyPr/>
                    <a:lstStyle/>
                    <a:p>
                      <a:r>
                        <a:rPr lang="en-US" sz="1200" dirty="0"/>
                        <a:t>5%</a:t>
                      </a:r>
                    </a:p>
                  </a:txBody>
                  <a:tcPr/>
                </a:tc>
                <a:extLst>
                  <a:ext uri="{0D108BD9-81ED-4DB2-BD59-A6C34878D82A}">
                    <a16:rowId xmlns:a16="http://schemas.microsoft.com/office/drawing/2014/main" val="2759856021"/>
                  </a:ext>
                </a:extLst>
              </a:tr>
            </a:tbl>
          </a:graphicData>
        </a:graphic>
      </p:graphicFrame>
      <p:pic>
        <p:nvPicPr>
          <p:cNvPr id="3" name="Picture 2">
            <a:extLst>
              <a:ext uri="{FF2B5EF4-FFF2-40B4-BE49-F238E27FC236}">
                <a16:creationId xmlns:a16="http://schemas.microsoft.com/office/drawing/2014/main" id="{D7F0128E-519B-4746-A994-73F4F0C98CCA}"/>
              </a:ext>
            </a:extLst>
          </p:cNvPr>
          <p:cNvPicPr>
            <a:picLocks noChangeAspect="1"/>
          </p:cNvPicPr>
          <p:nvPr/>
        </p:nvPicPr>
        <p:blipFill>
          <a:blip r:embed="rId2"/>
          <a:stretch>
            <a:fillRect/>
          </a:stretch>
        </p:blipFill>
        <p:spPr>
          <a:xfrm>
            <a:off x="7010400" y="2093617"/>
            <a:ext cx="4988545" cy="4093165"/>
          </a:xfrm>
          <a:prstGeom prst="rect">
            <a:avLst/>
          </a:prstGeom>
        </p:spPr>
      </p:pic>
      <p:sp>
        <p:nvSpPr>
          <p:cNvPr id="4" name="TextBox 3">
            <a:extLst>
              <a:ext uri="{FF2B5EF4-FFF2-40B4-BE49-F238E27FC236}">
                <a16:creationId xmlns:a16="http://schemas.microsoft.com/office/drawing/2014/main" id="{FF5E5C14-0B30-41FD-8C91-B4A7BD918553}"/>
              </a:ext>
            </a:extLst>
          </p:cNvPr>
          <p:cNvSpPr txBox="1"/>
          <p:nvPr/>
        </p:nvSpPr>
        <p:spPr>
          <a:xfrm>
            <a:off x="8991600" y="4495800"/>
            <a:ext cx="685800" cy="523220"/>
          </a:xfrm>
          <a:prstGeom prst="rect">
            <a:avLst/>
          </a:prstGeom>
          <a:noFill/>
        </p:spPr>
        <p:txBody>
          <a:bodyPr wrap="square" rtlCol="0">
            <a:spAutoFit/>
          </a:bodyPr>
          <a:lstStyle/>
          <a:p>
            <a:r>
              <a:rPr lang="en-US" sz="1400" dirty="0"/>
              <a:t>80%</a:t>
            </a:r>
          </a:p>
          <a:p>
            <a:r>
              <a:rPr lang="en-US" sz="1400" dirty="0"/>
              <a:t>n = 27</a:t>
            </a:r>
          </a:p>
        </p:txBody>
      </p:sp>
      <p:sp>
        <p:nvSpPr>
          <p:cNvPr id="8" name="TextBox 7">
            <a:extLst>
              <a:ext uri="{FF2B5EF4-FFF2-40B4-BE49-F238E27FC236}">
                <a16:creationId xmlns:a16="http://schemas.microsoft.com/office/drawing/2014/main" id="{7FABAE28-DC03-48A8-BC65-A41EFA1ECE38}"/>
              </a:ext>
            </a:extLst>
          </p:cNvPr>
          <p:cNvSpPr txBox="1"/>
          <p:nvPr/>
        </p:nvSpPr>
        <p:spPr>
          <a:xfrm>
            <a:off x="10439400" y="3657600"/>
            <a:ext cx="685800" cy="523220"/>
          </a:xfrm>
          <a:prstGeom prst="rect">
            <a:avLst/>
          </a:prstGeom>
          <a:noFill/>
        </p:spPr>
        <p:txBody>
          <a:bodyPr wrap="square" rtlCol="0">
            <a:spAutoFit/>
          </a:bodyPr>
          <a:lstStyle/>
          <a:p>
            <a:r>
              <a:rPr lang="en-US" sz="1400" dirty="0"/>
              <a:t>91%</a:t>
            </a:r>
          </a:p>
          <a:p>
            <a:r>
              <a:rPr lang="en-US" sz="1400" dirty="0"/>
              <a:t>n = 37</a:t>
            </a:r>
          </a:p>
        </p:txBody>
      </p:sp>
      <p:graphicFrame>
        <p:nvGraphicFramePr>
          <p:cNvPr id="9" name="Table 8">
            <a:extLst>
              <a:ext uri="{FF2B5EF4-FFF2-40B4-BE49-F238E27FC236}">
                <a16:creationId xmlns:a16="http://schemas.microsoft.com/office/drawing/2014/main" id="{97ADC92F-F837-40FD-84EC-030E342AECF5}"/>
              </a:ext>
            </a:extLst>
          </p:cNvPr>
          <p:cNvGraphicFramePr>
            <a:graphicFrameLocks noGrp="1"/>
          </p:cNvGraphicFramePr>
          <p:nvPr>
            <p:extLst>
              <p:ext uri="{D42A27DB-BD31-4B8C-83A1-F6EECF244321}">
                <p14:modId xmlns:p14="http://schemas.microsoft.com/office/powerpoint/2010/main" val="2974340644"/>
              </p:ext>
            </p:extLst>
          </p:nvPr>
        </p:nvGraphicFramePr>
        <p:xfrm>
          <a:off x="1993900" y="4032340"/>
          <a:ext cx="2641600" cy="2611992"/>
        </p:xfrm>
        <a:graphic>
          <a:graphicData uri="http://schemas.openxmlformats.org/drawingml/2006/table">
            <a:tbl>
              <a:tblPr firstRow="1" bandRow="1">
                <a:tableStyleId>{5C22544A-7EE6-4342-B048-85BDC9FD1C3A}</a:tableStyleId>
              </a:tblPr>
              <a:tblGrid>
                <a:gridCol w="1574800">
                  <a:extLst>
                    <a:ext uri="{9D8B030D-6E8A-4147-A177-3AD203B41FA5}">
                      <a16:colId xmlns:a16="http://schemas.microsoft.com/office/drawing/2014/main" val="2051898266"/>
                    </a:ext>
                  </a:extLst>
                </a:gridCol>
                <a:gridCol w="1066800">
                  <a:extLst>
                    <a:ext uri="{9D8B030D-6E8A-4147-A177-3AD203B41FA5}">
                      <a16:colId xmlns:a16="http://schemas.microsoft.com/office/drawing/2014/main" val="3304767186"/>
                    </a:ext>
                  </a:extLst>
                </a:gridCol>
              </a:tblGrid>
              <a:tr h="435332">
                <a:tc>
                  <a:txBody>
                    <a:bodyPr/>
                    <a:lstStyle/>
                    <a:p>
                      <a:r>
                        <a:rPr lang="en-US" dirty="0"/>
                        <a:t>Sample Size</a:t>
                      </a:r>
                    </a:p>
                  </a:txBody>
                  <a:tcPr/>
                </a:tc>
                <a:tc>
                  <a:txBody>
                    <a:bodyPr/>
                    <a:lstStyle/>
                    <a:p>
                      <a:r>
                        <a:rPr lang="en-US" dirty="0"/>
                        <a:t>Power</a:t>
                      </a:r>
                    </a:p>
                  </a:txBody>
                  <a:tcPr/>
                </a:tc>
                <a:extLst>
                  <a:ext uri="{0D108BD9-81ED-4DB2-BD59-A6C34878D82A}">
                    <a16:rowId xmlns:a16="http://schemas.microsoft.com/office/drawing/2014/main" val="3421572574"/>
                  </a:ext>
                </a:extLst>
              </a:tr>
              <a:tr h="435332">
                <a:tc>
                  <a:txBody>
                    <a:bodyPr/>
                    <a:lstStyle/>
                    <a:p>
                      <a:pPr algn="ctr"/>
                      <a:r>
                        <a:rPr lang="en-US" dirty="0"/>
                        <a:t>20</a:t>
                      </a:r>
                    </a:p>
                  </a:txBody>
                  <a:tcPr/>
                </a:tc>
                <a:tc>
                  <a:txBody>
                    <a:bodyPr/>
                    <a:lstStyle/>
                    <a:p>
                      <a:pPr algn="ctr"/>
                      <a:r>
                        <a:rPr lang="en-US" dirty="0"/>
                        <a:t>69.5%</a:t>
                      </a:r>
                    </a:p>
                  </a:txBody>
                  <a:tcPr/>
                </a:tc>
                <a:extLst>
                  <a:ext uri="{0D108BD9-81ED-4DB2-BD59-A6C34878D82A}">
                    <a16:rowId xmlns:a16="http://schemas.microsoft.com/office/drawing/2014/main" val="1532365912"/>
                  </a:ext>
                </a:extLst>
              </a:tr>
              <a:tr h="435332">
                <a:tc>
                  <a:txBody>
                    <a:bodyPr/>
                    <a:lstStyle/>
                    <a:p>
                      <a:pPr algn="ctr"/>
                      <a:r>
                        <a:rPr lang="en-US" dirty="0"/>
                        <a:t>25</a:t>
                      </a:r>
                    </a:p>
                  </a:txBody>
                  <a:tcPr/>
                </a:tc>
                <a:tc>
                  <a:txBody>
                    <a:bodyPr/>
                    <a:lstStyle/>
                    <a:p>
                      <a:pPr algn="ctr"/>
                      <a:r>
                        <a:rPr lang="en-US" dirty="0"/>
                        <a:t>78.3%</a:t>
                      </a:r>
                    </a:p>
                  </a:txBody>
                  <a:tcPr/>
                </a:tc>
                <a:extLst>
                  <a:ext uri="{0D108BD9-81ED-4DB2-BD59-A6C34878D82A}">
                    <a16:rowId xmlns:a16="http://schemas.microsoft.com/office/drawing/2014/main" val="2092430116"/>
                  </a:ext>
                </a:extLst>
              </a:tr>
              <a:tr h="435332">
                <a:tc>
                  <a:txBody>
                    <a:bodyPr/>
                    <a:lstStyle/>
                    <a:p>
                      <a:pPr algn="ctr"/>
                      <a:r>
                        <a:rPr lang="en-US" dirty="0"/>
                        <a:t>30</a:t>
                      </a:r>
                    </a:p>
                  </a:txBody>
                  <a:tcPr/>
                </a:tc>
                <a:tc>
                  <a:txBody>
                    <a:bodyPr/>
                    <a:lstStyle/>
                    <a:p>
                      <a:pPr algn="ctr"/>
                      <a:r>
                        <a:rPr lang="en-US" dirty="0"/>
                        <a:t>84.8%</a:t>
                      </a:r>
                    </a:p>
                  </a:txBody>
                  <a:tcPr/>
                </a:tc>
                <a:extLst>
                  <a:ext uri="{0D108BD9-81ED-4DB2-BD59-A6C34878D82A}">
                    <a16:rowId xmlns:a16="http://schemas.microsoft.com/office/drawing/2014/main" val="271803693"/>
                  </a:ext>
                </a:extLst>
              </a:tr>
              <a:tr h="435332">
                <a:tc>
                  <a:txBody>
                    <a:bodyPr/>
                    <a:lstStyle/>
                    <a:p>
                      <a:pPr algn="ctr"/>
                      <a:r>
                        <a:rPr lang="en-US" dirty="0"/>
                        <a:t>35</a:t>
                      </a:r>
                    </a:p>
                  </a:txBody>
                  <a:tcPr/>
                </a:tc>
                <a:tc>
                  <a:txBody>
                    <a:bodyPr/>
                    <a:lstStyle/>
                    <a:p>
                      <a:pPr algn="ctr"/>
                      <a:r>
                        <a:rPr lang="en-US" dirty="0"/>
                        <a:t>89.5%</a:t>
                      </a:r>
                    </a:p>
                  </a:txBody>
                  <a:tcPr/>
                </a:tc>
                <a:extLst>
                  <a:ext uri="{0D108BD9-81ED-4DB2-BD59-A6C34878D82A}">
                    <a16:rowId xmlns:a16="http://schemas.microsoft.com/office/drawing/2014/main" val="4225243593"/>
                  </a:ext>
                </a:extLst>
              </a:tr>
              <a:tr h="435332">
                <a:tc>
                  <a:txBody>
                    <a:bodyPr/>
                    <a:lstStyle/>
                    <a:p>
                      <a:pPr algn="ctr"/>
                      <a:r>
                        <a:rPr lang="en-US" dirty="0"/>
                        <a:t>40</a:t>
                      </a:r>
                    </a:p>
                  </a:txBody>
                  <a:tcPr/>
                </a:tc>
                <a:tc>
                  <a:txBody>
                    <a:bodyPr/>
                    <a:lstStyle/>
                    <a:p>
                      <a:pPr algn="ctr"/>
                      <a:r>
                        <a:rPr lang="en-US" dirty="0"/>
                        <a:t>95.1%</a:t>
                      </a:r>
                    </a:p>
                  </a:txBody>
                  <a:tcPr/>
                </a:tc>
                <a:extLst>
                  <a:ext uri="{0D108BD9-81ED-4DB2-BD59-A6C34878D82A}">
                    <a16:rowId xmlns:a16="http://schemas.microsoft.com/office/drawing/2014/main" val="42790965"/>
                  </a:ext>
                </a:extLst>
              </a:tr>
            </a:tbl>
          </a:graphicData>
        </a:graphic>
      </p:graphicFrame>
    </p:spTree>
    <p:extLst>
      <p:ext uri="{BB962C8B-B14F-4D97-AF65-F5344CB8AC3E}">
        <p14:creationId xmlns:p14="http://schemas.microsoft.com/office/powerpoint/2010/main" val="983265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0036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p:txBody>
          <a:bodyPr>
            <a:normAutofit/>
          </a:bodyPr>
          <a:lstStyle/>
          <a:p>
            <a:r>
              <a:rPr lang="en-US" dirty="0"/>
              <a:t>A Complete Analysis</a:t>
            </a:r>
          </a:p>
        </p:txBody>
      </p:sp>
      <p:sp>
        <p:nvSpPr>
          <p:cNvPr id="5" name="Subtitle 4">
            <a:extLst>
              <a:ext uri="{FF2B5EF4-FFF2-40B4-BE49-F238E27FC236}">
                <a16:creationId xmlns:a16="http://schemas.microsoft.com/office/drawing/2014/main" id="{BC70345B-CBBF-4A4A-BE6F-F800145B6F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9029847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0F9CB-E54F-4C01-BB0E-5E7407FDE47E}"/>
              </a:ext>
            </a:extLst>
          </p:cNvPr>
          <p:cNvSpPr>
            <a:spLocks noGrp="1"/>
          </p:cNvSpPr>
          <p:nvPr>
            <p:ph type="title"/>
          </p:nvPr>
        </p:nvSpPr>
        <p:spPr/>
        <p:txBody>
          <a:bodyPr/>
          <a:lstStyle/>
          <a:p>
            <a:r>
              <a:rPr lang="en-US" dirty="0"/>
              <a:t>Question of Interest</a:t>
            </a:r>
          </a:p>
        </p:txBody>
      </p:sp>
      <p:sp>
        <p:nvSpPr>
          <p:cNvPr id="5" name="Rectangle 2">
            <a:extLst>
              <a:ext uri="{FF2B5EF4-FFF2-40B4-BE49-F238E27FC236}">
                <a16:creationId xmlns:a16="http://schemas.microsoft.com/office/drawing/2014/main" id="{BE9D9DBF-6A8E-4BB2-943F-F052D08289E2}"/>
              </a:ext>
            </a:extLst>
          </p:cNvPr>
          <p:cNvSpPr>
            <a:spLocks noChangeArrowheads="1"/>
          </p:cNvSpPr>
          <p:nvPr/>
        </p:nvSpPr>
        <p:spPr bwMode="auto">
          <a:xfrm>
            <a:off x="304800" y="44658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A54E37B7-1BAD-48DB-8C76-104E69FFA51D}"/>
              </a:ext>
            </a:extLst>
          </p:cNvPr>
          <p:cNvSpPr/>
          <p:nvPr/>
        </p:nvSpPr>
        <p:spPr>
          <a:xfrm>
            <a:off x="12573000" y="2895600"/>
            <a:ext cx="6096000" cy="1200329"/>
          </a:xfrm>
          <a:prstGeom prst="rect">
            <a:avLst/>
          </a:prstGeom>
        </p:spPr>
        <p:txBody>
          <a:bodyPr>
            <a:spAutoFit/>
          </a:bodyPr>
          <a:lstStyle/>
          <a:p>
            <a:r>
              <a:rPr lang="en-US" dirty="0" err="1"/>
              <a:t>set.seed</a:t>
            </a:r>
            <a:r>
              <a:rPr lang="en-US" dirty="0"/>
              <a:t>(2)</a:t>
            </a:r>
          </a:p>
          <a:p>
            <a:r>
              <a:rPr lang="en-US" dirty="0" err="1"/>
              <a:t>TheSample</a:t>
            </a:r>
            <a:r>
              <a:rPr lang="en-US" dirty="0"/>
              <a:t> = round(</a:t>
            </a:r>
            <a:r>
              <a:rPr lang="en-US" dirty="0" err="1"/>
              <a:t>rnorm</a:t>
            </a:r>
            <a:r>
              <a:rPr lang="en-US" dirty="0"/>
              <a:t>(37,28.5,3),2)</a:t>
            </a:r>
          </a:p>
          <a:p>
            <a:r>
              <a:rPr lang="en-US" dirty="0" err="1"/>
              <a:t>TheSample</a:t>
            </a:r>
            <a:endParaRPr lang="en-US" dirty="0"/>
          </a:p>
          <a:p>
            <a:r>
              <a:rPr lang="en-US" dirty="0"/>
              <a:t>write.csv(</a:t>
            </a:r>
            <a:r>
              <a:rPr lang="en-US" dirty="0" err="1"/>
              <a:t>TheSample</a:t>
            </a:r>
            <a:r>
              <a:rPr lang="en-US" dirty="0"/>
              <a:t>,"SampleOfInflators.csv")</a:t>
            </a:r>
          </a:p>
        </p:txBody>
      </p:sp>
      <p:sp>
        <p:nvSpPr>
          <p:cNvPr id="8" name="TextBox 7">
            <a:extLst>
              <a:ext uri="{FF2B5EF4-FFF2-40B4-BE49-F238E27FC236}">
                <a16:creationId xmlns:a16="http://schemas.microsoft.com/office/drawing/2014/main" id="{A416470A-EA68-4A9D-9BF0-476520FC488D}"/>
              </a:ext>
            </a:extLst>
          </p:cNvPr>
          <p:cNvSpPr txBox="1"/>
          <p:nvPr/>
        </p:nvSpPr>
        <p:spPr>
          <a:xfrm>
            <a:off x="685800" y="1679882"/>
            <a:ext cx="10820400" cy="1384995"/>
          </a:xfrm>
          <a:prstGeom prst="rect">
            <a:avLst/>
          </a:prstGeom>
          <a:noFill/>
        </p:spPr>
        <p:txBody>
          <a:bodyPr wrap="square" rtlCol="0">
            <a:spAutoFit/>
          </a:bodyPr>
          <a:lstStyle/>
          <a:p>
            <a:pPr algn="ctr"/>
            <a:r>
              <a:rPr lang="en-US" sz="2800" dirty="0"/>
              <a:t>Is there sufficient evidence to suggest that the new state-of-the-art inflator has a mean inflation time that is more than 1.5 milliseconds less than the current one that is known to be 30 milliseconds.  </a:t>
            </a:r>
          </a:p>
        </p:txBody>
      </p:sp>
      <p:sp>
        <p:nvSpPr>
          <p:cNvPr id="9" name="TextBox 8">
            <a:extLst>
              <a:ext uri="{FF2B5EF4-FFF2-40B4-BE49-F238E27FC236}">
                <a16:creationId xmlns:a16="http://schemas.microsoft.com/office/drawing/2014/main" id="{FF0C2495-4F93-44B2-8C39-CA70EB15FFE1}"/>
              </a:ext>
            </a:extLst>
          </p:cNvPr>
          <p:cNvSpPr txBox="1"/>
          <p:nvPr/>
        </p:nvSpPr>
        <p:spPr>
          <a:xfrm>
            <a:off x="675409" y="3464591"/>
            <a:ext cx="10820400" cy="2246769"/>
          </a:xfrm>
          <a:prstGeom prst="rect">
            <a:avLst/>
          </a:prstGeom>
          <a:noFill/>
        </p:spPr>
        <p:txBody>
          <a:bodyPr wrap="square" rtlCol="0">
            <a:spAutoFit/>
          </a:bodyPr>
          <a:lstStyle/>
          <a:p>
            <a:pPr algn="ctr"/>
            <a:r>
              <a:rPr lang="en-US" sz="2800" dirty="0"/>
              <a:t>In order to test this question of interest the client provided a sample of 37 inflators in order to achieve a power of 91% to detect an effect size of more than 1.5 milliseconds.  These 37 inflators were manufactured for this test at the New Mexico facility from January 8 to January 10, 2020.  </a:t>
            </a:r>
          </a:p>
        </p:txBody>
      </p:sp>
    </p:spTree>
    <p:extLst>
      <p:ext uri="{BB962C8B-B14F-4D97-AF65-F5344CB8AC3E}">
        <p14:creationId xmlns:p14="http://schemas.microsoft.com/office/powerpoint/2010/main" val="2527533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C1C40-9290-8A4D-A7EE-46C4A0222769}"/>
              </a:ext>
            </a:extLst>
          </p:cNvPr>
          <p:cNvSpPr>
            <a:spLocks noGrp="1"/>
          </p:cNvSpPr>
          <p:nvPr>
            <p:ph type="title"/>
          </p:nvPr>
        </p:nvSpPr>
        <p:spPr/>
        <p:txBody>
          <a:bodyPr/>
          <a:lstStyle/>
          <a:p>
            <a:r>
              <a:rPr lang="en-US" dirty="0"/>
              <a:t>Solution to the Try It</a:t>
            </a:r>
          </a:p>
        </p:txBody>
      </p:sp>
      <p:sp>
        <p:nvSpPr>
          <p:cNvPr id="4" name="Rectangle 3">
            <a:extLst>
              <a:ext uri="{FF2B5EF4-FFF2-40B4-BE49-F238E27FC236}">
                <a16:creationId xmlns:a16="http://schemas.microsoft.com/office/drawing/2014/main" id="{C1B4604D-3E47-1248-8445-676BEC846777}"/>
              </a:ext>
            </a:extLst>
          </p:cNvPr>
          <p:cNvSpPr/>
          <p:nvPr/>
        </p:nvSpPr>
        <p:spPr>
          <a:xfrm>
            <a:off x="228600" y="1676400"/>
            <a:ext cx="11734800" cy="3046988"/>
          </a:xfrm>
          <a:prstGeom prst="rect">
            <a:avLst/>
          </a:prstGeom>
        </p:spPr>
        <p:txBody>
          <a:bodyPr wrap="square">
            <a:spAutoFit/>
          </a:bodyPr>
          <a:lstStyle/>
          <a:p>
            <a:r>
              <a:rPr lang="en-US" sz="2400" dirty="0">
                <a:solidFill>
                  <a:srgbClr val="282828"/>
                </a:solidFill>
                <a:latin typeface="Proxima Nova"/>
              </a:rPr>
              <a:t>Assume that the actual mean is now 8.</a:t>
            </a:r>
          </a:p>
          <a:p>
            <a:endParaRPr lang="en-US" sz="2400" dirty="0">
              <a:solidFill>
                <a:srgbClr val="282828"/>
              </a:solidFill>
              <a:latin typeface="Proxima Nova"/>
            </a:endParaRPr>
          </a:p>
          <a:p>
            <a:r>
              <a:rPr lang="en-US" sz="2400" dirty="0">
                <a:solidFill>
                  <a:srgbClr val="282828"/>
                </a:solidFill>
                <a:latin typeface="Proxima Nova"/>
              </a:rPr>
              <a:t>What is the effect size? </a:t>
            </a:r>
          </a:p>
          <a:p>
            <a:r>
              <a:rPr lang="en-US" sz="2400" dirty="0">
                <a:solidFill>
                  <a:srgbClr val="282828"/>
                </a:solidFill>
                <a:latin typeface="Proxima Nova"/>
              </a:rPr>
              <a:t>What is the power?</a:t>
            </a:r>
          </a:p>
          <a:p>
            <a:r>
              <a:rPr lang="en-US" sz="2400" dirty="0">
                <a:solidFill>
                  <a:srgbClr val="282828"/>
                </a:solidFill>
                <a:latin typeface="Proxima Nova"/>
              </a:rPr>
              <a:t>What is the probability of making a type I error? </a:t>
            </a:r>
          </a:p>
          <a:p>
            <a:r>
              <a:rPr lang="en-US" sz="2400" dirty="0">
                <a:solidFill>
                  <a:srgbClr val="282828"/>
                </a:solidFill>
                <a:latin typeface="Proxima Nova"/>
              </a:rPr>
              <a:t>What is the probability of making a type II error?</a:t>
            </a:r>
          </a:p>
          <a:p>
            <a:endParaRPr lang="en-US" sz="2400" dirty="0">
              <a:solidFill>
                <a:srgbClr val="282828"/>
              </a:solidFill>
              <a:latin typeface="Proxima Nova"/>
            </a:endParaRPr>
          </a:p>
          <a:p>
            <a:r>
              <a:rPr lang="en-US" sz="2400" dirty="0">
                <a:solidFill>
                  <a:srgbClr val="282828"/>
                </a:solidFill>
                <a:latin typeface="Proxima Nova"/>
              </a:rPr>
              <a:t>Try and draw the test and the alternative distribution and label all of the above.  </a:t>
            </a:r>
          </a:p>
        </p:txBody>
      </p:sp>
      <p:sp>
        <p:nvSpPr>
          <p:cNvPr id="5" name="TextBox 4">
            <a:extLst>
              <a:ext uri="{FF2B5EF4-FFF2-40B4-BE49-F238E27FC236}">
                <a16:creationId xmlns:a16="http://schemas.microsoft.com/office/drawing/2014/main" id="{DAF1F8A2-297C-6044-BDD1-A488CB665239}"/>
              </a:ext>
            </a:extLst>
          </p:cNvPr>
          <p:cNvSpPr txBox="1"/>
          <p:nvPr/>
        </p:nvSpPr>
        <p:spPr>
          <a:xfrm>
            <a:off x="3505200" y="2469573"/>
            <a:ext cx="381000" cy="369332"/>
          </a:xfrm>
          <a:prstGeom prst="rect">
            <a:avLst/>
          </a:prstGeom>
          <a:noFill/>
        </p:spPr>
        <p:txBody>
          <a:bodyPr wrap="square" rtlCol="0">
            <a:spAutoFit/>
          </a:bodyPr>
          <a:lstStyle/>
          <a:p>
            <a:r>
              <a:rPr lang="en-US" dirty="0">
                <a:solidFill>
                  <a:srgbClr val="FF0000"/>
                </a:solidFill>
              </a:rPr>
              <a:t>4</a:t>
            </a:r>
          </a:p>
        </p:txBody>
      </p:sp>
      <p:sp>
        <p:nvSpPr>
          <p:cNvPr id="7" name="Rectangle 6">
            <a:extLst>
              <a:ext uri="{FF2B5EF4-FFF2-40B4-BE49-F238E27FC236}">
                <a16:creationId xmlns:a16="http://schemas.microsoft.com/office/drawing/2014/main" id="{B6085CFE-9960-1645-B00C-761C64CA4D3C}"/>
              </a:ext>
            </a:extLst>
          </p:cNvPr>
          <p:cNvSpPr/>
          <p:nvPr/>
        </p:nvSpPr>
        <p:spPr>
          <a:xfrm>
            <a:off x="3058346" y="2838905"/>
            <a:ext cx="1274708" cy="369332"/>
          </a:xfrm>
          <a:prstGeom prst="rect">
            <a:avLst/>
          </a:prstGeom>
        </p:spPr>
        <p:txBody>
          <a:bodyPr wrap="none">
            <a:spAutoFit/>
          </a:bodyPr>
          <a:lstStyle/>
          <a:p>
            <a:r>
              <a:rPr lang="en-US" dirty="0">
                <a:solidFill>
                  <a:srgbClr val="FF0000"/>
                </a:solidFill>
              </a:rPr>
              <a:t>0.9999825</a:t>
            </a:r>
          </a:p>
        </p:txBody>
      </p:sp>
      <p:sp>
        <p:nvSpPr>
          <p:cNvPr id="8" name="Rectangle 7">
            <a:extLst>
              <a:ext uri="{FF2B5EF4-FFF2-40B4-BE49-F238E27FC236}">
                <a16:creationId xmlns:a16="http://schemas.microsoft.com/office/drawing/2014/main" id="{6AF32CA3-2F42-D844-8292-9293340F1392}"/>
              </a:ext>
            </a:extLst>
          </p:cNvPr>
          <p:cNvSpPr/>
          <p:nvPr/>
        </p:nvSpPr>
        <p:spPr>
          <a:xfrm>
            <a:off x="6873519" y="3208237"/>
            <a:ext cx="505267" cy="369332"/>
          </a:xfrm>
          <a:prstGeom prst="rect">
            <a:avLst/>
          </a:prstGeom>
        </p:spPr>
        <p:txBody>
          <a:bodyPr wrap="none">
            <a:spAutoFit/>
          </a:bodyPr>
          <a:lstStyle/>
          <a:p>
            <a:r>
              <a:rPr lang="en-US" dirty="0">
                <a:solidFill>
                  <a:srgbClr val="FF0000"/>
                </a:solidFill>
              </a:rPr>
              <a:t>.05</a:t>
            </a:r>
          </a:p>
        </p:txBody>
      </p:sp>
      <p:sp>
        <p:nvSpPr>
          <p:cNvPr id="9" name="Rectangle 8">
            <a:extLst>
              <a:ext uri="{FF2B5EF4-FFF2-40B4-BE49-F238E27FC236}">
                <a16:creationId xmlns:a16="http://schemas.microsoft.com/office/drawing/2014/main" id="{2EB17ADA-1309-AD47-A613-2AC659C1DBE4}"/>
              </a:ext>
            </a:extLst>
          </p:cNvPr>
          <p:cNvSpPr/>
          <p:nvPr/>
        </p:nvSpPr>
        <p:spPr>
          <a:xfrm>
            <a:off x="6934200" y="3574238"/>
            <a:ext cx="1146468" cy="369332"/>
          </a:xfrm>
          <a:prstGeom prst="rect">
            <a:avLst/>
          </a:prstGeom>
        </p:spPr>
        <p:txBody>
          <a:bodyPr wrap="none">
            <a:spAutoFit/>
          </a:bodyPr>
          <a:lstStyle/>
          <a:p>
            <a:r>
              <a:rPr lang="en-US" dirty="0">
                <a:solidFill>
                  <a:srgbClr val="FF0000"/>
                </a:solidFill>
              </a:rPr>
              <a:t>.0000175</a:t>
            </a:r>
          </a:p>
        </p:txBody>
      </p:sp>
      <p:pic>
        <p:nvPicPr>
          <p:cNvPr id="10" name="Picture 9">
            <a:extLst>
              <a:ext uri="{FF2B5EF4-FFF2-40B4-BE49-F238E27FC236}">
                <a16:creationId xmlns:a16="http://schemas.microsoft.com/office/drawing/2014/main" id="{4BAB17DB-DCF2-F74D-A9E9-220A91BE1BA4}"/>
              </a:ext>
            </a:extLst>
          </p:cNvPr>
          <p:cNvPicPr>
            <a:picLocks noChangeAspect="1"/>
          </p:cNvPicPr>
          <p:nvPr/>
        </p:nvPicPr>
        <p:blipFill>
          <a:blip r:embed="rId2"/>
          <a:stretch>
            <a:fillRect/>
          </a:stretch>
        </p:blipFill>
        <p:spPr>
          <a:xfrm>
            <a:off x="9942782" y="1458851"/>
            <a:ext cx="1402916" cy="2655949"/>
          </a:xfrm>
          <a:prstGeom prst="rect">
            <a:avLst/>
          </a:prstGeom>
        </p:spPr>
      </p:pic>
      <p:sp>
        <p:nvSpPr>
          <p:cNvPr id="11" name="Rectangle 10">
            <a:extLst>
              <a:ext uri="{FF2B5EF4-FFF2-40B4-BE49-F238E27FC236}">
                <a16:creationId xmlns:a16="http://schemas.microsoft.com/office/drawing/2014/main" id="{8EEF72B0-E3A2-474A-BA7B-7FB72F9A6338}"/>
              </a:ext>
            </a:extLst>
          </p:cNvPr>
          <p:cNvSpPr/>
          <p:nvPr/>
        </p:nvSpPr>
        <p:spPr>
          <a:xfrm>
            <a:off x="8305186" y="1684743"/>
            <a:ext cx="1606846" cy="1938992"/>
          </a:xfrm>
          <a:prstGeom prst="rect">
            <a:avLst/>
          </a:prstGeom>
        </p:spPr>
        <p:txBody>
          <a:bodyPr wrap="square">
            <a:spAutoFit/>
          </a:bodyPr>
          <a:lstStyle/>
          <a:p>
            <a:r>
              <a:rPr lang="en-US" sz="1200" b="1" dirty="0">
                <a:solidFill>
                  <a:srgbClr val="000080"/>
                </a:solidFill>
                <a:latin typeface="Helvetica" pitchFamily="2" charset="0"/>
              </a:rPr>
              <a:t>proc</a:t>
            </a:r>
            <a:r>
              <a:rPr lang="en-US" sz="1200" dirty="0">
                <a:solidFill>
                  <a:srgbClr val="000000"/>
                </a:solidFill>
                <a:latin typeface="Helvetica" pitchFamily="2" charset="0"/>
              </a:rPr>
              <a:t> </a:t>
            </a:r>
            <a:r>
              <a:rPr lang="en-US" sz="1200" b="1" dirty="0">
                <a:solidFill>
                  <a:srgbClr val="000080"/>
                </a:solidFill>
                <a:latin typeface="Helvetica" pitchFamily="2" charset="0"/>
              </a:rPr>
              <a:t>power</a:t>
            </a:r>
            <a:r>
              <a:rPr lang="en-US" sz="1200" dirty="0">
                <a:solidFill>
                  <a:srgbClr val="000000"/>
                </a:solidFill>
                <a:latin typeface="Helvetica" pitchFamily="2" charset="0"/>
              </a:rPr>
              <a:t>;</a:t>
            </a:r>
            <a:endParaRPr lang="en-US" sz="1200" dirty="0">
              <a:solidFill>
                <a:srgbClr val="000080"/>
              </a:solidFill>
              <a:latin typeface="Helvetica" pitchFamily="2" charset="0"/>
            </a:endParaRPr>
          </a:p>
          <a:p>
            <a:r>
              <a:rPr lang="en-US" sz="1200" dirty="0">
                <a:solidFill>
                  <a:srgbClr val="000000"/>
                </a:solidFill>
                <a:latin typeface="Helvetica" pitchFamily="2" charset="0"/>
              </a:rPr>
              <a:t>   </a:t>
            </a:r>
            <a:r>
              <a:rPr lang="en-US" sz="1200" dirty="0" err="1">
                <a:solidFill>
                  <a:srgbClr val="0000FF"/>
                </a:solidFill>
                <a:latin typeface="Helvetica" pitchFamily="2" charset="0"/>
              </a:rPr>
              <a:t>onesamplemeans</a:t>
            </a:r>
            <a:endParaRPr lang="en-US" sz="1200" dirty="0">
              <a:solidFill>
                <a:srgbClr val="0000FF"/>
              </a:solidFill>
              <a:latin typeface="Helvetica" pitchFamily="2" charset="0"/>
            </a:endParaRPr>
          </a:p>
          <a:p>
            <a:r>
              <a:rPr lang="en-US" sz="1200" dirty="0">
                <a:latin typeface="Helvetica" pitchFamily="2" charset="0"/>
              </a:rPr>
              <a:t>     </a:t>
            </a:r>
            <a:r>
              <a:rPr lang="en-US" sz="1200" dirty="0">
                <a:solidFill>
                  <a:srgbClr val="0000FF"/>
                </a:solidFill>
                <a:latin typeface="Helvetica" pitchFamily="2" charset="0"/>
              </a:rPr>
              <a:t>sides</a:t>
            </a:r>
            <a:r>
              <a:rPr lang="en-US" sz="1200" dirty="0">
                <a:latin typeface="Helvetica" pitchFamily="2" charset="0"/>
              </a:rPr>
              <a:t> = </a:t>
            </a:r>
            <a:r>
              <a:rPr lang="en-US" sz="1200" b="1" dirty="0">
                <a:solidFill>
                  <a:srgbClr val="008080"/>
                </a:solidFill>
                <a:latin typeface="Helvetica" pitchFamily="2" charset="0"/>
              </a:rPr>
              <a:t>1</a:t>
            </a:r>
            <a:endParaRPr lang="en-US" sz="1200" dirty="0">
              <a:latin typeface="Helvetica" pitchFamily="2" charset="0"/>
            </a:endParaRPr>
          </a:p>
          <a:p>
            <a:r>
              <a:rPr lang="en-US" sz="1200" dirty="0">
                <a:latin typeface="Helvetica" pitchFamily="2" charset="0"/>
              </a:rPr>
              <a:t>     </a:t>
            </a:r>
            <a:r>
              <a:rPr lang="en-US" sz="1200" dirty="0">
                <a:solidFill>
                  <a:srgbClr val="0000FF"/>
                </a:solidFill>
                <a:latin typeface="Helvetica" pitchFamily="2" charset="0"/>
              </a:rPr>
              <a:t>alpha</a:t>
            </a:r>
            <a:r>
              <a:rPr lang="en-US" sz="1200" dirty="0">
                <a:latin typeface="Helvetica" pitchFamily="2" charset="0"/>
              </a:rPr>
              <a:t> = </a:t>
            </a:r>
            <a:r>
              <a:rPr lang="en-US" sz="1200" b="1" dirty="0">
                <a:solidFill>
                  <a:srgbClr val="008080"/>
                </a:solidFill>
                <a:latin typeface="Helvetica" pitchFamily="2" charset="0"/>
              </a:rPr>
              <a:t>.05</a:t>
            </a:r>
            <a:endParaRPr lang="en-US" sz="1200" dirty="0">
              <a:latin typeface="Helvetica" pitchFamily="2" charset="0"/>
            </a:endParaRPr>
          </a:p>
          <a:p>
            <a:r>
              <a:rPr lang="en-US" sz="1200" dirty="0">
                <a:latin typeface="Helvetica" pitchFamily="2" charset="0"/>
              </a:rPr>
              <a:t>     </a:t>
            </a:r>
            <a:r>
              <a:rPr lang="en-US" sz="1200" dirty="0" err="1">
                <a:solidFill>
                  <a:srgbClr val="0000FF"/>
                </a:solidFill>
                <a:latin typeface="Helvetica" pitchFamily="2" charset="0"/>
              </a:rPr>
              <a:t>nullmean</a:t>
            </a:r>
            <a:r>
              <a:rPr lang="en-US" sz="1200" dirty="0">
                <a:latin typeface="Helvetica" pitchFamily="2" charset="0"/>
              </a:rPr>
              <a:t> = </a:t>
            </a:r>
            <a:r>
              <a:rPr lang="en-US" sz="1200" b="1" dirty="0">
                <a:solidFill>
                  <a:srgbClr val="008080"/>
                </a:solidFill>
                <a:latin typeface="Helvetica" pitchFamily="2" charset="0"/>
              </a:rPr>
              <a:t>4</a:t>
            </a:r>
            <a:endParaRPr lang="en-US" sz="1200" dirty="0">
              <a:latin typeface="Helvetica" pitchFamily="2" charset="0"/>
            </a:endParaRPr>
          </a:p>
          <a:p>
            <a:r>
              <a:rPr lang="en-US" sz="1200" dirty="0">
                <a:latin typeface="Helvetica" pitchFamily="2" charset="0"/>
              </a:rPr>
              <a:t>      </a:t>
            </a:r>
            <a:r>
              <a:rPr lang="en-US" sz="1200" dirty="0">
                <a:solidFill>
                  <a:srgbClr val="0000FF"/>
                </a:solidFill>
                <a:latin typeface="Helvetica" pitchFamily="2" charset="0"/>
              </a:rPr>
              <a:t>mean</a:t>
            </a:r>
            <a:r>
              <a:rPr lang="en-US" sz="1200" dirty="0">
                <a:latin typeface="Helvetica" pitchFamily="2" charset="0"/>
              </a:rPr>
              <a:t> = </a:t>
            </a:r>
            <a:r>
              <a:rPr lang="en-US" sz="1200" b="1" dirty="0">
                <a:solidFill>
                  <a:srgbClr val="008080"/>
                </a:solidFill>
                <a:latin typeface="Helvetica" pitchFamily="2" charset="0"/>
              </a:rPr>
              <a:t>8</a:t>
            </a:r>
            <a:endParaRPr lang="en-US" sz="1200" dirty="0">
              <a:latin typeface="Helvetica" pitchFamily="2" charset="0"/>
            </a:endParaRPr>
          </a:p>
          <a:p>
            <a:r>
              <a:rPr lang="en-US" sz="1200" dirty="0">
                <a:latin typeface="Helvetica" pitchFamily="2" charset="0"/>
              </a:rPr>
              <a:t>      </a:t>
            </a:r>
            <a:r>
              <a:rPr lang="en-US" sz="1200" dirty="0" err="1">
                <a:solidFill>
                  <a:srgbClr val="0000FF"/>
                </a:solidFill>
                <a:latin typeface="Helvetica" pitchFamily="2" charset="0"/>
              </a:rPr>
              <a:t>stddev</a:t>
            </a:r>
            <a:r>
              <a:rPr lang="en-US" sz="1200" dirty="0">
                <a:latin typeface="Helvetica" pitchFamily="2" charset="0"/>
              </a:rPr>
              <a:t> = </a:t>
            </a:r>
            <a:r>
              <a:rPr lang="en-US" sz="1200" b="1" dirty="0">
                <a:solidFill>
                  <a:srgbClr val="008080"/>
                </a:solidFill>
                <a:latin typeface="Helvetica" pitchFamily="2" charset="0"/>
              </a:rPr>
              <a:t>2</a:t>
            </a:r>
            <a:endParaRPr lang="en-US" sz="1200" dirty="0">
              <a:latin typeface="Helvetica" pitchFamily="2" charset="0"/>
            </a:endParaRPr>
          </a:p>
          <a:p>
            <a:r>
              <a:rPr lang="en-US" sz="1200" dirty="0">
                <a:latin typeface="Helvetica" pitchFamily="2" charset="0"/>
              </a:rPr>
              <a:t>      </a:t>
            </a:r>
            <a:r>
              <a:rPr lang="en-US" sz="1200" dirty="0" err="1">
                <a:solidFill>
                  <a:srgbClr val="0000FF"/>
                </a:solidFill>
                <a:latin typeface="Helvetica" pitchFamily="2" charset="0"/>
              </a:rPr>
              <a:t>ntotal</a:t>
            </a:r>
            <a:r>
              <a:rPr lang="en-US" sz="1200" dirty="0">
                <a:latin typeface="Helvetica" pitchFamily="2" charset="0"/>
              </a:rPr>
              <a:t> = </a:t>
            </a:r>
            <a:r>
              <a:rPr lang="en-US" sz="1200" b="1" dirty="0">
                <a:solidFill>
                  <a:srgbClr val="008080"/>
                </a:solidFill>
                <a:latin typeface="Helvetica" pitchFamily="2" charset="0"/>
              </a:rPr>
              <a:t>10</a:t>
            </a:r>
            <a:endParaRPr lang="en-US" sz="1200" dirty="0">
              <a:latin typeface="Helvetica" pitchFamily="2" charset="0"/>
            </a:endParaRPr>
          </a:p>
          <a:p>
            <a:r>
              <a:rPr lang="en-US" sz="1200" dirty="0">
                <a:latin typeface="Helvetica" pitchFamily="2" charset="0"/>
              </a:rPr>
              <a:t>      </a:t>
            </a:r>
            <a:r>
              <a:rPr lang="en-US" sz="1200" dirty="0">
                <a:solidFill>
                  <a:srgbClr val="0000FF"/>
                </a:solidFill>
                <a:latin typeface="Helvetica" pitchFamily="2" charset="0"/>
              </a:rPr>
              <a:t>power</a:t>
            </a:r>
            <a:r>
              <a:rPr lang="en-US" sz="1200" dirty="0">
                <a:latin typeface="Helvetica" pitchFamily="2" charset="0"/>
              </a:rPr>
              <a:t> = </a:t>
            </a:r>
            <a:r>
              <a:rPr lang="en-US" sz="1200" b="1" dirty="0">
                <a:solidFill>
                  <a:srgbClr val="008080"/>
                </a:solidFill>
                <a:latin typeface="Helvetica" pitchFamily="2" charset="0"/>
              </a:rPr>
              <a:t>.</a:t>
            </a:r>
            <a:r>
              <a:rPr lang="en-US" sz="1200" dirty="0">
                <a:latin typeface="Helvetica" pitchFamily="2" charset="0"/>
              </a:rPr>
              <a:t>;</a:t>
            </a:r>
          </a:p>
          <a:p>
            <a:r>
              <a:rPr lang="en-US" sz="1200" b="1" dirty="0">
                <a:solidFill>
                  <a:srgbClr val="000080"/>
                </a:solidFill>
                <a:latin typeface="Helvetica" pitchFamily="2" charset="0"/>
              </a:rPr>
              <a:t>run</a:t>
            </a:r>
            <a:r>
              <a:rPr lang="en-US" sz="1200" dirty="0">
                <a:solidFill>
                  <a:srgbClr val="000000"/>
                </a:solidFill>
                <a:latin typeface="Helvetica" pitchFamily="2" charset="0"/>
              </a:rPr>
              <a:t>;</a:t>
            </a:r>
            <a:endParaRPr lang="en-US" sz="1200" dirty="0">
              <a:solidFill>
                <a:srgbClr val="000080"/>
              </a:solidFill>
              <a:effectLst/>
              <a:latin typeface="Helvetica" pitchFamily="2" charset="0"/>
            </a:endParaRPr>
          </a:p>
        </p:txBody>
      </p:sp>
      <p:pic>
        <p:nvPicPr>
          <p:cNvPr id="12" name="Picture 11">
            <a:extLst>
              <a:ext uri="{FF2B5EF4-FFF2-40B4-BE49-F238E27FC236}">
                <a16:creationId xmlns:a16="http://schemas.microsoft.com/office/drawing/2014/main" id="{3CC75229-FD6F-CA47-ABEB-15614F4D89BE}"/>
              </a:ext>
            </a:extLst>
          </p:cNvPr>
          <p:cNvPicPr>
            <a:picLocks noChangeAspect="1"/>
          </p:cNvPicPr>
          <p:nvPr/>
        </p:nvPicPr>
        <p:blipFill>
          <a:blip r:embed="rId3"/>
          <a:stretch>
            <a:fillRect/>
          </a:stretch>
        </p:blipFill>
        <p:spPr>
          <a:xfrm>
            <a:off x="4484687" y="4662760"/>
            <a:ext cx="3222625" cy="1994747"/>
          </a:xfrm>
          <a:prstGeom prst="rect">
            <a:avLst/>
          </a:prstGeom>
        </p:spPr>
      </p:pic>
    </p:spTree>
    <p:extLst>
      <p:ext uri="{BB962C8B-B14F-4D97-AF65-F5344CB8AC3E}">
        <p14:creationId xmlns:p14="http://schemas.microsoft.com/office/powerpoint/2010/main" val="2458482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0F9CB-E54F-4C01-BB0E-5E7407FDE47E}"/>
              </a:ext>
            </a:extLst>
          </p:cNvPr>
          <p:cNvSpPr>
            <a:spLocks noGrp="1"/>
          </p:cNvSpPr>
          <p:nvPr>
            <p:ph type="title"/>
          </p:nvPr>
        </p:nvSpPr>
        <p:spPr/>
        <p:txBody>
          <a:bodyPr/>
          <a:lstStyle/>
          <a:p>
            <a:r>
              <a:rPr lang="en-US" dirty="0"/>
              <a:t>Assumptions</a:t>
            </a:r>
          </a:p>
        </p:txBody>
      </p:sp>
      <p:sp>
        <p:nvSpPr>
          <p:cNvPr id="5" name="Rectangle 2">
            <a:extLst>
              <a:ext uri="{FF2B5EF4-FFF2-40B4-BE49-F238E27FC236}">
                <a16:creationId xmlns:a16="http://schemas.microsoft.com/office/drawing/2014/main" id="{BE9D9DBF-6A8E-4BB2-943F-F052D08289E2}"/>
              </a:ext>
            </a:extLst>
          </p:cNvPr>
          <p:cNvSpPr>
            <a:spLocks noChangeArrowheads="1"/>
          </p:cNvSpPr>
          <p:nvPr/>
        </p:nvSpPr>
        <p:spPr bwMode="auto">
          <a:xfrm>
            <a:off x="304800" y="44658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A54E37B7-1BAD-48DB-8C76-104E69FFA51D}"/>
              </a:ext>
            </a:extLst>
          </p:cNvPr>
          <p:cNvSpPr/>
          <p:nvPr/>
        </p:nvSpPr>
        <p:spPr>
          <a:xfrm>
            <a:off x="12573000" y="2895600"/>
            <a:ext cx="6096000" cy="1200329"/>
          </a:xfrm>
          <a:prstGeom prst="rect">
            <a:avLst/>
          </a:prstGeom>
        </p:spPr>
        <p:txBody>
          <a:bodyPr>
            <a:spAutoFit/>
          </a:bodyPr>
          <a:lstStyle/>
          <a:p>
            <a:r>
              <a:rPr lang="en-US" dirty="0" err="1"/>
              <a:t>set.seed</a:t>
            </a:r>
            <a:r>
              <a:rPr lang="en-US" dirty="0"/>
              <a:t>(2)</a:t>
            </a:r>
          </a:p>
          <a:p>
            <a:r>
              <a:rPr lang="en-US" dirty="0" err="1"/>
              <a:t>TheSample</a:t>
            </a:r>
            <a:r>
              <a:rPr lang="en-US" dirty="0"/>
              <a:t> = round(</a:t>
            </a:r>
            <a:r>
              <a:rPr lang="en-US" dirty="0" err="1"/>
              <a:t>rnorm</a:t>
            </a:r>
            <a:r>
              <a:rPr lang="en-US" dirty="0"/>
              <a:t>(37,28.5,3),2)</a:t>
            </a:r>
          </a:p>
          <a:p>
            <a:r>
              <a:rPr lang="en-US" dirty="0" err="1"/>
              <a:t>TheSample</a:t>
            </a:r>
            <a:endParaRPr lang="en-US" dirty="0"/>
          </a:p>
          <a:p>
            <a:r>
              <a:rPr lang="en-US" dirty="0"/>
              <a:t>write.csv(</a:t>
            </a:r>
            <a:r>
              <a:rPr lang="en-US" dirty="0" err="1"/>
              <a:t>TheSample</a:t>
            </a:r>
            <a:r>
              <a:rPr lang="en-US" dirty="0"/>
              <a:t>,"SampleOfInflators.csv")</a:t>
            </a:r>
          </a:p>
        </p:txBody>
      </p:sp>
      <p:sp>
        <p:nvSpPr>
          <p:cNvPr id="8" name="TextBox 7">
            <a:extLst>
              <a:ext uri="{FF2B5EF4-FFF2-40B4-BE49-F238E27FC236}">
                <a16:creationId xmlns:a16="http://schemas.microsoft.com/office/drawing/2014/main" id="{A416470A-EA68-4A9D-9BF0-476520FC488D}"/>
              </a:ext>
            </a:extLst>
          </p:cNvPr>
          <p:cNvSpPr txBox="1"/>
          <p:nvPr/>
        </p:nvSpPr>
        <p:spPr>
          <a:xfrm>
            <a:off x="5334000" y="1828800"/>
            <a:ext cx="6477000" cy="4616648"/>
          </a:xfrm>
          <a:prstGeom prst="rect">
            <a:avLst/>
          </a:prstGeom>
          <a:noFill/>
        </p:spPr>
        <p:txBody>
          <a:bodyPr wrap="square" rtlCol="0">
            <a:spAutoFit/>
          </a:bodyPr>
          <a:lstStyle/>
          <a:p>
            <a:r>
              <a:rPr lang="en-US" sz="2400" b="1" dirty="0"/>
              <a:t>Assumptions:</a:t>
            </a:r>
          </a:p>
          <a:p>
            <a:endParaRPr lang="en-US" dirty="0"/>
          </a:p>
          <a:p>
            <a:r>
              <a:rPr lang="en-US" b="1" dirty="0"/>
              <a:t>Normality: </a:t>
            </a:r>
            <a:r>
              <a:rPr lang="en-US" dirty="0"/>
              <a:t>The histogram and </a:t>
            </a:r>
            <a:r>
              <a:rPr lang="en-US" dirty="0" err="1"/>
              <a:t>qqplot</a:t>
            </a:r>
            <a:r>
              <a:rPr lang="en-US" dirty="0"/>
              <a:t> are fairly consistent with a normally distributed population although there is some evidence of a left skew.  Given the fact we have 37 observations, we will assume that this assumption is either met or that the t-test is robust to this assumption. </a:t>
            </a:r>
          </a:p>
          <a:p>
            <a:endParaRPr lang="en-US" dirty="0"/>
          </a:p>
          <a:p>
            <a:r>
              <a:rPr lang="en-US" b="1" dirty="0"/>
              <a:t>Independent: </a:t>
            </a:r>
            <a:r>
              <a:rPr lang="en-US" dirty="0"/>
              <a:t>The inflators had to be manufactured for the sample thus they are a sample of the </a:t>
            </a:r>
            <a:r>
              <a:rPr lang="en-US" i="1" dirty="0"/>
              <a:t>theoretical</a:t>
            </a:r>
            <a:r>
              <a:rPr lang="en-US" dirty="0"/>
              <a:t> population of inflators that could have been produced.  However, the time and location of manufacturing was essentially fixed which casts some concerns over the independence of the observations if the population is considered to be all inflators that will ever be produced.  We will note this concern and proceed with caution. </a:t>
            </a:r>
          </a:p>
        </p:txBody>
      </p:sp>
      <p:pic>
        <p:nvPicPr>
          <p:cNvPr id="4" name="Picture 3">
            <a:extLst>
              <a:ext uri="{FF2B5EF4-FFF2-40B4-BE49-F238E27FC236}">
                <a16:creationId xmlns:a16="http://schemas.microsoft.com/office/drawing/2014/main" id="{812B2AE0-F775-744E-9FD2-8F70FE1B311F}"/>
              </a:ext>
            </a:extLst>
          </p:cNvPr>
          <p:cNvPicPr>
            <a:picLocks noChangeAspect="1"/>
          </p:cNvPicPr>
          <p:nvPr/>
        </p:nvPicPr>
        <p:blipFill>
          <a:blip r:embed="rId2"/>
          <a:stretch>
            <a:fillRect/>
          </a:stretch>
        </p:blipFill>
        <p:spPr>
          <a:xfrm>
            <a:off x="613064" y="1524728"/>
            <a:ext cx="4030714" cy="2285271"/>
          </a:xfrm>
          <a:prstGeom prst="rect">
            <a:avLst/>
          </a:prstGeom>
        </p:spPr>
      </p:pic>
      <p:pic>
        <p:nvPicPr>
          <p:cNvPr id="9" name="Picture 8">
            <a:extLst>
              <a:ext uri="{FF2B5EF4-FFF2-40B4-BE49-F238E27FC236}">
                <a16:creationId xmlns:a16="http://schemas.microsoft.com/office/drawing/2014/main" id="{45270564-CFDE-2F45-A868-4F866B515524}"/>
              </a:ext>
            </a:extLst>
          </p:cNvPr>
          <p:cNvPicPr>
            <a:picLocks noChangeAspect="1"/>
          </p:cNvPicPr>
          <p:nvPr/>
        </p:nvPicPr>
        <p:blipFill>
          <a:blip r:embed="rId3"/>
          <a:stretch>
            <a:fillRect/>
          </a:stretch>
        </p:blipFill>
        <p:spPr>
          <a:xfrm>
            <a:off x="609600" y="4095929"/>
            <a:ext cx="4030714" cy="2285271"/>
          </a:xfrm>
          <a:prstGeom prst="rect">
            <a:avLst/>
          </a:prstGeom>
        </p:spPr>
      </p:pic>
    </p:spTree>
    <p:extLst>
      <p:ext uri="{BB962C8B-B14F-4D97-AF65-F5344CB8AC3E}">
        <p14:creationId xmlns:p14="http://schemas.microsoft.com/office/powerpoint/2010/main" val="9372239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0F9CB-E54F-4C01-BB0E-5E7407FDE47E}"/>
              </a:ext>
            </a:extLst>
          </p:cNvPr>
          <p:cNvSpPr>
            <a:spLocks noGrp="1"/>
          </p:cNvSpPr>
          <p:nvPr>
            <p:ph type="title"/>
          </p:nvPr>
        </p:nvSpPr>
        <p:spPr/>
        <p:txBody>
          <a:bodyPr/>
          <a:lstStyle/>
          <a:p>
            <a:r>
              <a:rPr lang="en-US"/>
              <a:t>Inflator Analysis</a:t>
            </a:r>
            <a:endParaRPr lang="en-US" dirty="0"/>
          </a:p>
        </p:txBody>
      </p:sp>
      <p:sp>
        <p:nvSpPr>
          <p:cNvPr id="5" name="Rectangle 2">
            <a:extLst>
              <a:ext uri="{FF2B5EF4-FFF2-40B4-BE49-F238E27FC236}">
                <a16:creationId xmlns:a16="http://schemas.microsoft.com/office/drawing/2014/main" id="{BE9D9DBF-6A8E-4BB2-943F-F052D08289E2}"/>
              </a:ext>
            </a:extLst>
          </p:cNvPr>
          <p:cNvSpPr>
            <a:spLocks noChangeArrowheads="1"/>
          </p:cNvSpPr>
          <p:nvPr/>
        </p:nvSpPr>
        <p:spPr bwMode="auto">
          <a:xfrm>
            <a:off x="304800" y="44658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A54E37B7-1BAD-48DB-8C76-104E69FFA51D}"/>
              </a:ext>
            </a:extLst>
          </p:cNvPr>
          <p:cNvSpPr/>
          <p:nvPr/>
        </p:nvSpPr>
        <p:spPr>
          <a:xfrm>
            <a:off x="12573000" y="2895600"/>
            <a:ext cx="6096000" cy="1200329"/>
          </a:xfrm>
          <a:prstGeom prst="rect">
            <a:avLst/>
          </a:prstGeom>
        </p:spPr>
        <p:txBody>
          <a:bodyPr>
            <a:spAutoFit/>
          </a:bodyPr>
          <a:lstStyle/>
          <a:p>
            <a:r>
              <a:rPr lang="en-US" dirty="0" err="1"/>
              <a:t>set.seed</a:t>
            </a:r>
            <a:r>
              <a:rPr lang="en-US" dirty="0"/>
              <a:t>(2)</a:t>
            </a:r>
          </a:p>
          <a:p>
            <a:r>
              <a:rPr lang="en-US" dirty="0" err="1"/>
              <a:t>TheSample</a:t>
            </a:r>
            <a:r>
              <a:rPr lang="en-US" dirty="0"/>
              <a:t> = round(</a:t>
            </a:r>
            <a:r>
              <a:rPr lang="en-US" dirty="0" err="1"/>
              <a:t>rnorm</a:t>
            </a:r>
            <a:r>
              <a:rPr lang="en-US" dirty="0"/>
              <a:t>(37,28.5,3),2)</a:t>
            </a:r>
          </a:p>
          <a:p>
            <a:r>
              <a:rPr lang="en-US" dirty="0" err="1"/>
              <a:t>TheSample</a:t>
            </a:r>
            <a:endParaRPr lang="en-US" dirty="0"/>
          </a:p>
          <a:p>
            <a:r>
              <a:rPr lang="en-US" dirty="0"/>
              <a:t>write.csv(</a:t>
            </a:r>
            <a:r>
              <a:rPr lang="en-US" dirty="0" err="1"/>
              <a:t>TheSample</a:t>
            </a:r>
            <a:r>
              <a:rPr lang="en-US" dirty="0"/>
              <a:t>,"SampleOfInflators.csv")</a:t>
            </a:r>
          </a:p>
        </p:txBody>
      </p:sp>
      <p:sp>
        <p:nvSpPr>
          <p:cNvPr id="8" name="TextBox 7">
            <a:extLst>
              <a:ext uri="{FF2B5EF4-FFF2-40B4-BE49-F238E27FC236}">
                <a16:creationId xmlns:a16="http://schemas.microsoft.com/office/drawing/2014/main" id="{A416470A-EA68-4A9D-9BF0-476520FC488D}"/>
              </a:ext>
            </a:extLst>
          </p:cNvPr>
          <p:cNvSpPr txBox="1"/>
          <p:nvPr/>
        </p:nvSpPr>
        <p:spPr>
          <a:xfrm>
            <a:off x="4876800" y="1447800"/>
            <a:ext cx="6985503" cy="2185214"/>
          </a:xfrm>
          <a:prstGeom prst="rect">
            <a:avLst/>
          </a:prstGeom>
          <a:noFill/>
        </p:spPr>
        <p:txBody>
          <a:bodyPr wrap="square" rtlCol="0">
            <a:spAutoFit/>
          </a:bodyPr>
          <a:lstStyle/>
          <a:p>
            <a:r>
              <a:rPr lang="en-US" sz="1600" b="1" dirty="0"/>
              <a:t>Assumptions:</a:t>
            </a:r>
          </a:p>
          <a:p>
            <a:endParaRPr lang="en-US" sz="1200" dirty="0"/>
          </a:p>
          <a:p>
            <a:r>
              <a:rPr lang="en-US" sz="1200" b="1" dirty="0"/>
              <a:t>Normality: </a:t>
            </a:r>
            <a:r>
              <a:rPr lang="en-US" sz="1200" dirty="0"/>
              <a:t>The histogram and </a:t>
            </a:r>
            <a:r>
              <a:rPr lang="en-US" sz="1200" dirty="0" err="1"/>
              <a:t>qqplot</a:t>
            </a:r>
            <a:r>
              <a:rPr lang="en-US" sz="1200" dirty="0"/>
              <a:t> are fairly consistent with a normally distributed population although there is some evidence of a left skew.  Given the fact we have 37 observations, we will assume that this assumption is either met or that the t-test is robust to this assumption. </a:t>
            </a:r>
          </a:p>
          <a:p>
            <a:endParaRPr lang="en-US" sz="1200" dirty="0"/>
          </a:p>
          <a:p>
            <a:r>
              <a:rPr lang="en-US" sz="1200" b="1" dirty="0"/>
              <a:t>Independent: </a:t>
            </a:r>
            <a:r>
              <a:rPr lang="en-US" sz="1200" dirty="0"/>
              <a:t>The inflators had to be manufactured for he sample thus they are a sample of the theoretical population of inflators that could have been produced.  However, the time and location of manufacturing was essentially fixed which casts some concerns over the independence of the observations if the population is considered to be all inflators that will ever be produced.  We will note this concern and proceed with caution. </a:t>
            </a:r>
          </a:p>
        </p:txBody>
      </p:sp>
      <p:sp>
        <p:nvSpPr>
          <p:cNvPr id="9" name="TextBox 8">
            <a:extLst>
              <a:ext uri="{FF2B5EF4-FFF2-40B4-BE49-F238E27FC236}">
                <a16:creationId xmlns:a16="http://schemas.microsoft.com/office/drawing/2014/main" id="{A743863A-CEB8-481B-BFDC-1F664DA9D330}"/>
              </a:ext>
            </a:extLst>
          </p:cNvPr>
          <p:cNvSpPr txBox="1"/>
          <p:nvPr/>
        </p:nvSpPr>
        <p:spPr>
          <a:xfrm>
            <a:off x="4876799" y="3723776"/>
            <a:ext cx="6985503" cy="2985433"/>
          </a:xfrm>
          <a:prstGeom prst="rect">
            <a:avLst/>
          </a:prstGeom>
          <a:noFill/>
        </p:spPr>
        <p:txBody>
          <a:bodyPr wrap="square" rtlCol="0">
            <a:spAutoFit/>
          </a:bodyPr>
          <a:lstStyle/>
          <a:p>
            <a:r>
              <a:rPr lang="en-US" sz="1600" b="1" dirty="0"/>
              <a:t>Hypothesis Test:</a:t>
            </a:r>
          </a:p>
          <a:p>
            <a:endParaRPr lang="en-US" sz="1600" b="1" dirty="0"/>
          </a:p>
          <a:p>
            <a:r>
              <a:rPr lang="en-US" sz="1600" b="1" dirty="0"/>
              <a:t>Step 1: </a:t>
            </a:r>
          </a:p>
          <a:p>
            <a:endParaRPr lang="en-US" sz="1600" b="1" dirty="0"/>
          </a:p>
          <a:p>
            <a:r>
              <a:rPr lang="en-US" sz="1600" b="1" dirty="0"/>
              <a:t>Step 2:</a:t>
            </a:r>
          </a:p>
          <a:p>
            <a:endParaRPr lang="en-US" sz="1600" b="1" dirty="0"/>
          </a:p>
          <a:p>
            <a:r>
              <a:rPr lang="en-US" sz="1600" b="1" dirty="0"/>
              <a:t>Step 3:</a:t>
            </a:r>
          </a:p>
          <a:p>
            <a:endParaRPr lang="en-US" sz="1600" b="1" dirty="0"/>
          </a:p>
          <a:p>
            <a:r>
              <a:rPr lang="en-US" sz="1600" b="1" dirty="0"/>
              <a:t>Step 4:</a:t>
            </a:r>
          </a:p>
          <a:p>
            <a:endParaRPr lang="en-US" sz="1600" b="1" dirty="0"/>
          </a:p>
          <a:p>
            <a:r>
              <a:rPr lang="en-US" sz="1600" b="1" dirty="0"/>
              <a:t>Step 5: </a:t>
            </a:r>
          </a:p>
          <a:p>
            <a:endParaRPr lang="en-US" sz="1200" dirty="0"/>
          </a:p>
        </p:txBody>
      </p:sp>
      <p:sp>
        <p:nvSpPr>
          <p:cNvPr id="4" name="TextBox 3">
            <a:extLst>
              <a:ext uri="{FF2B5EF4-FFF2-40B4-BE49-F238E27FC236}">
                <a16:creationId xmlns:a16="http://schemas.microsoft.com/office/drawing/2014/main" id="{34128976-EBE9-4096-A1AA-D16C731C1AF5}"/>
              </a:ext>
            </a:extLst>
          </p:cNvPr>
          <p:cNvSpPr txBox="1"/>
          <p:nvPr/>
        </p:nvSpPr>
        <p:spPr>
          <a:xfrm>
            <a:off x="8369550" y="4095929"/>
            <a:ext cx="4267200" cy="338554"/>
          </a:xfrm>
          <a:prstGeom prst="rect">
            <a:avLst/>
          </a:prstGeom>
          <a:noFill/>
        </p:spPr>
        <p:txBody>
          <a:bodyPr wrap="square" rtlCol="0">
            <a:spAutoFit/>
          </a:bodyPr>
          <a:lstStyle/>
          <a:p>
            <a:r>
              <a:rPr lang="en-US" sz="1600" b="1" dirty="0"/>
              <a:t>Step 6</a:t>
            </a:r>
            <a:r>
              <a:rPr lang="en-US" sz="1600" dirty="0"/>
              <a:t>: Conclusion</a:t>
            </a:r>
          </a:p>
        </p:txBody>
      </p:sp>
      <p:pic>
        <p:nvPicPr>
          <p:cNvPr id="10" name="Picture 9">
            <a:extLst>
              <a:ext uri="{FF2B5EF4-FFF2-40B4-BE49-F238E27FC236}">
                <a16:creationId xmlns:a16="http://schemas.microsoft.com/office/drawing/2014/main" id="{49C8CE7B-B976-A34D-9A17-5EE20B9F5B98}"/>
              </a:ext>
            </a:extLst>
          </p:cNvPr>
          <p:cNvPicPr>
            <a:picLocks noChangeAspect="1"/>
          </p:cNvPicPr>
          <p:nvPr/>
        </p:nvPicPr>
        <p:blipFill>
          <a:blip r:embed="rId2"/>
          <a:stretch>
            <a:fillRect/>
          </a:stretch>
        </p:blipFill>
        <p:spPr>
          <a:xfrm>
            <a:off x="613064" y="1524728"/>
            <a:ext cx="4030714" cy="2285271"/>
          </a:xfrm>
          <a:prstGeom prst="rect">
            <a:avLst/>
          </a:prstGeom>
        </p:spPr>
      </p:pic>
      <p:pic>
        <p:nvPicPr>
          <p:cNvPr id="11" name="Picture 10">
            <a:extLst>
              <a:ext uri="{FF2B5EF4-FFF2-40B4-BE49-F238E27FC236}">
                <a16:creationId xmlns:a16="http://schemas.microsoft.com/office/drawing/2014/main" id="{8A4048E6-8953-AD4E-BB3D-73799FC7D41B}"/>
              </a:ext>
            </a:extLst>
          </p:cNvPr>
          <p:cNvPicPr>
            <a:picLocks noChangeAspect="1"/>
          </p:cNvPicPr>
          <p:nvPr/>
        </p:nvPicPr>
        <p:blipFill>
          <a:blip r:embed="rId3"/>
          <a:stretch>
            <a:fillRect/>
          </a:stretch>
        </p:blipFill>
        <p:spPr>
          <a:xfrm>
            <a:off x="609600" y="4095929"/>
            <a:ext cx="4030714" cy="2285271"/>
          </a:xfrm>
          <a:prstGeom prst="rect">
            <a:avLst/>
          </a:prstGeom>
        </p:spPr>
      </p:pic>
    </p:spTree>
    <p:extLst>
      <p:ext uri="{BB962C8B-B14F-4D97-AF65-F5344CB8AC3E}">
        <p14:creationId xmlns:p14="http://schemas.microsoft.com/office/powerpoint/2010/main" val="25897420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0F9CB-E54F-4C01-BB0E-5E7407FDE47E}"/>
              </a:ext>
            </a:extLst>
          </p:cNvPr>
          <p:cNvSpPr>
            <a:spLocks noGrp="1"/>
          </p:cNvSpPr>
          <p:nvPr>
            <p:ph type="title"/>
          </p:nvPr>
        </p:nvSpPr>
        <p:spPr/>
        <p:txBody>
          <a:bodyPr/>
          <a:lstStyle/>
          <a:p>
            <a:r>
              <a:rPr lang="en-US" dirty="0"/>
              <a:t>Hypothesis Test</a:t>
            </a:r>
          </a:p>
        </p:txBody>
      </p:sp>
      <p:sp>
        <p:nvSpPr>
          <p:cNvPr id="5" name="Rectangle 2">
            <a:extLst>
              <a:ext uri="{FF2B5EF4-FFF2-40B4-BE49-F238E27FC236}">
                <a16:creationId xmlns:a16="http://schemas.microsoft.com/office/drawing/2014/main" id="{BE9D9DBF-6A8E-4BB2-943F-F052D08289E2}"/>
              </a:ext>
            </a:extLst>
          </p:cNvPr>
          <p:cNvSpPr>
            <a:spLocks noChangeArrowheads="1"/>
          </p:cNvSpPr>
          <p:nvPr/>
        </p:nvSpPr>
        <p:spPr bwMode="auto">
          <a:xfrm>
            <a:off x="304800" y="44658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A54E37B7-1BAD-48DB-8C76-104E69FFA51D}"/>
              </a:ext>
            </a:extLst>
          </p:cNvPr>
          <p:cNvSpPr/>
          <p:nvPr/>
        </p:nvSpPr>
        <p:spPr>
          <a:xfrm>
            <a:off x="12573000" y="2895600"/>
            <a:ext cx="6096000" cy="1200329"/>
          </a:xfrm>
          <a:prstGeom prst="rect">
            <a:avLst/>
          </a:prstGeom>
        </p:spPr>
        <p:txBody>
          <a:bodyPr>
            <a:spAutoFit/>
          </a:bodyPr>
          <a:lstStyle/>
          <a:p>
            <a:r>
              <a:rPr lang="en-US" dirty="0" err="1"/>
              <a:t>set.seed</a:t>
            </a:r>
            <a:r>
              <a:rPr lang="en-US" dirty="0"/>
              <a:t>(2)</a:t>
            </a:r>
          </a:p>
          <a:p>
            <a:r>
              <a:rPr lang="en-US" dirty="0" err="1"/>
              <a:t>TheSample</a:t>
            </a:r>
            <a:r>
              <a:rPr lang="en-US" dirty="0"/>
              <a:t> = round(</a:t>
            </a:r>
            <a:r>
              <a:rPr lang="en-US" dirty="0" err="1"/>
              <a:t>rnorm</a:t>
            </a:r>
            <a:r>
              <a:rPr lang="en-US" dirty="0"/>
              <a:t>(37,28.5,3),2)</a:t>
            </a:r>
          </a:p>
          <a:p>
            <a:r>
              <a:rPr lang="en-US" dirty="0" err="1"/>
              <a:t>TheSample</a:t>
            </a:r>
            <a:endParaRPr lang="en-US" dirty="0"/>
          </a:p>
          <a:p>
            <a:r>
              <a:rPr lang="en-US" dirty="0"/>
              <a:t>write.csv(</a:t>
            </a:r>
            <a:r>
              <a:rPr lang="en-US" dirty="0" err="1"/>
              <a:t>TheSample</a:t>
            </a:r>
            <a:r>
              <a:rPr lang="en-US" dirty="0"/>
              <a:t>,"SampleOfInflators.csv")</a:t>
            </a:r>
          </a:p>
        </p:txBody>
      </p:sp>
      <p:sp>
        <p:nvSpPr>
          <p:cNvPr id="8" name="TextBox 7">
            <a:extLst>
              <a:ext uri="{FF2B5EF4-FFF2-40B4-BE49-F238E27FC236}">
                <a16:creationId xmlns:a16="http://schemas.microsoft.com/office/drawing/2014/main" id="{A416470A-EA68-4A9D-9BF0-476520FC488D}"/>
              </a:ext>
            </a:extLst>
          </p:cNvPr>
          <p:cNvSpPr txBox="1"/>
          <p:nvPr/>
        </p:nvSpPr>
        <p:spPr>
          <a:xfrm>
            <a:off x="4876800" y="1447800"/>
            <a:ext cx="6985503" cy="2185214"/>
          </a:xfrm>
          <a:prstGeom prst="rect">
            <a:avLst/>
          </a:prstGeom>
          <a:noFill/>
        </p:spPr>
        <p:txBody>
          <a:bodyPr wrap="square" rtlCol="0">
            <a:spAutoFit/>
          </a:bodyPr>
          <a:lstStyle/>
          <a:p>
            <a:r>
              <a:rPr lang="en-US" sz="1600" b="1" dirty="0"/>
              <a:t>Assumptions:</a:t>
            </a:r>
          </a:p>
          <a:p>
            <a:endParaRPr lang="en-US" sz="1200" dirty="0"/>
          </a:p>
          <a:p>
            <a:r>
              <a:rPr lang="en-US" sz="1200" b="1" dirty="0"/>
              <a:t>Normality: </a:t>
            </a:r>
            <a:r>
              <a:rPr lang="en-US" sz="1200" dirty="0"/>
              <a:t>The histogram and </a:t>
            </a:r>
            <a:r>
              <a:rPr lang="en-US" sz="1200" dirty="0" err="1"/>
              <a:t>qqplot</a:t>
            </a:r>
            <a:r>
              <a:rPr lang="en-US" sz="1200" dirty="0"/>
              <a:t> are fairly consistent with a normally distributed population although there is some evidence of a left skew.  Given the fact we have 37 observations, we will assume that this assumption is either met or that the t-test is robust to this assumption. </a:t>
            </a:r>
          </a:p>
          <a:p>
            <a:endParaRPr lang="en-US" sz="1200" dirty="0"/>
          </a:p>
          <a:p>
            <a:r>
              <a:rPr lang="en-US" sz="1200" b="1" dirty="0"/>
              <a:t>Independent: </a:t>
            </a:r>
            <a:r>
              <a:rPr lang="en-US" sz="1200" dirty="0"/>
              <a:t>The inflators had to be manufactured for he sample thus they are a sample of the theoretical population of inflators that could have been produced.  However, the time and location of manufacturing was essentially fixed which casts some concerns over the independence of the observations if the population is considered to be all inflators that will ever be produced.  We will note this concern and proceed with caution.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743863A-CEB8-481B-BFDC-1F664DA9D330}"/>
                  </a:ext>
                </a:extLst>
              </p:cNvPr>
              <p:cNvSpPr txBox="1"/>
              <p:nvPr/>
            </p:nvSpPr>
            <p:spPr>
              <a:xfrm>
                <a:off x="4724400" y="3657600"/>
                <a:ext cx="6985503" cy="3278333"/>
              </a:xfrm>
              <a:prstGeom prst="rect">
                <a:avLst/>
              </a:prstGeom>
              <a:noFill/>
            </p:spPr>
            <p:txBody>
              <a:bodyPr wrap="square" rtlCol="0">
                <a:spAutoFit/>
              </a:bodyPr>
              <a:lstStyle/>
              <a:p>
                <a:r>
                  <a:rPr lang="en-US" sz="1600" b="1" dirty="0"/>
                  <a:t>Hypothesis Test:</a:t>
                </a:r>
              </a:p>
              <a:p>
                <a:endParaRPr lang="en-US" sz="1600" b="1" dirty="0"/>
              </a:p>
              <a:p>
                <a:r>
                  <a:rPr lang="en-US" sz="1600" b="1" dirty="0"/>
                  <a:t>Step 1: </a:t>
                </a:r>
                <a14:m>
                  <m:oMath xmlns:m="http://schemas.openxmlformats.org/officeDocument/2006/math">
                    <m:r>
                      <a:rPr lang="en-US" sz="1600" b="1" i="1" smtClean="0">
                        <a:latin typeface="Cambria Math" panose="02040503050406030204" pitchFamily="18" charset="0"/>
                      </a:rPr>
                      <m:t>𝑯𝒐</m:t>
                    </m:r>
                    <m:r>
                      <a:rPr lang="en-US" sz="1600" b="1" i="1" smtClean="0">
                        <a:latin typeface="Cambria Math" panose="02040503050406030204" pitchFamily="18" charset="0"/>
                      </a:rPr>
                      <m:t>: </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ea typeface="Cambria Math" panose="02040503050406030204" pitchFamily="18" charset="0"/>
                          </a:rPr>
                          <m:t>𝝁</m:t>
                        </m:r>
                      </m:e>
                      <m:sub>
                        <m:r>
                          <a:rPr lang="en-US" sz="1600" b="1" i="1" smtClean="0">
                            <a:latin typeface="Cambria Math" panose="02040503050406030204" pitchFamily="18" charset="0"/>
                          </a:rPr>
                          <m:t>𝑰𝒏𝒇𝒍𝒂𝒕𝒐𝒓</m:t>
                        </m:r>
                      </m:sub>
                    </m:sSub>
                    <m:r>
                      <a:rPr lang="en-US" sz="1600" b="1" i="1" smtClean="0">
                        <a:latin typeface="Cambria Math" panose="02040503050406030204" pitchFamily="18" charset="0"/>
                      </a:rPr>
                      <m:t>=</m:t>
                    </m:r>
                    <m:r>
                      <a:rPr lang="en-US" sz="1600" b="1" i="1" smtClean="0">
                        <a:latin typeface="Cambria Math" panose="02040503050406030204" pitchFamily="18" charset="0"/>
                      </a:rPr>
                      <m:t>𝟐𝟖</m:t>
                    </m:r>
                    <m:r>
                      <a:rPr lang="en-US" sz="1600" b="1" i="1" smtClean="0">
                        <a:latin typeface="Cambria Math" panose="02040503050406030204" pitchFamily="18" charset="0"/>
                      </a:rPr>
                      <m:t>.</m:t>
                    </m:r>
                    <m:r>
                      <a:rPr lang="en-US" sz="1600" b="1" i="1" smtClean="0">
                        <a:latin typeface="Cambria Math" panose="02040503050406030204" pitchFamily="18" charset="0"/>
                      </a:rPr>
                      <m:t>𝟓</m:t>
                    </m:r>
                  </m:oMath>
                </a14:m>
                <a:endParaRPr lang="en-US" sz="1600" b="1" i="1" dirty="0">
                  <a:latin typeface="Cambria Math" panose="02040503050406030204" pitchFamily="18" charset="0"/>
                </a:endParaRPr>
              </a:p>
              <a:p>
                <a:r>
                  <a:rPr lang="en-US" sz="1600" b="1" dirty="0"/>
                  <a:t>             </a:t>
                </a:r>
                <a14:m>
                  <m:oMath xmlns:m="http://schemas.openxmlformats.org/officeDocument/2006/math">
                    <m:r>
                      <a:rPr lang="en-US" sz="1600" b="1" i="1" smtClean="0">
                        <a:latin typeface="Cambria Math" panose="02040503050406030204" pitchFamily="18" charset="0"/>
                      </a:rPr>
                      <m:t>𝑯𝒂</m:t>
                    </m:r>
                    <m:r>
                      <a:rPr lang="en-US" sz="1600" b="1" i="1" smtClean="0">
                        <a:latin typeface="Cambria Math" panose="02040503050406030204" pitchFamily="18" charset="0"/>
                      </a:rPr>
                      <m:t>:</m:t>
                    </m:r>
                    <m:sSub>
                      <m:sSubPr>
                        <m:ctrlPr>
                          <a:rPr lang="en-US" sz="1600" b="1" i="1">
                            <a:latin typeface="Cambria Math" panose="02040503050406030204" pitchFamily="18" charset="0"/>
                          </a:rPr>
                        </m:ctrlPr>
                      </m:sSubPr>
                      <m:e>
                        <m:r>
                          <a:rPr lang="en-US" sz="1600" b="1" i="1" smtClean="0">
                            <a:latin typeface="Cambria Math" panose="02040503050406030204" pitchFamily="18" charset="0"/>
                          </a:rPr>
                          <m:t> </m:t>
                        </m:r>
                        <m:r>
                          <a:rPr lang="en-US" sz="1600" b="1" i="1">
                            <a:latin typeface="Cambria Math" panose="02040503050406030204" pitchFamily="18" charset="0"/>
                            <a:ea typeface="Cambria Math" panose="02040503050406030204" pitchFamily="18" charset="0"/>
                          </a:rPr>
                          <m:t>𝝁</m:t>
                        </m:r>
                      </m:e>
                      <m:sub>
                        <m:r>
                          <a:rPr lang="en-US" sz="1600" b="1" i="1">
                            <a:latin typeface="Cambria Math" panose="02040503050406030204" pitchFamily="18" charset="0"/>
                          </a:rPr>
                          <m:t>𝑰𝒏𝒇𝒍𝒂𝒕𝒐𝒓</m:t>
                        </m:r>
                      </m:sub>
                    </m:sSub>
                    <m:r>
                      <a:rPr lang="en-US" sz="1600" b="1" i="1" smtClean="0">
                        <a:latin typeface="Cambria Math" panose="02040503050406030204" pitchFamily="18" charset="0"/>
                      </a:rPr>
                      <m:t>&lt;</m:t>
                    </m:r>
                    <m:r>
                      <a:rPr lang="en-US" sz="1600" b="1" i="1" smtClean="0">
                        <a:latin typeface="Cambria Math" panose="02040503050406030204" pitchFamily="18" charset="0"/>
                      </a:rPr>
                      <m:t>𝟐𝟖</m:t>
                    </m:r>
                    <m:r>
                      <a:rPr lang="en-US" sz="1600" b="1" i="1" smtClean="0">
                        <a:latin typeface="Cambria Math" panose="02040503050406030204" pitchFamily="18" charset="0"/>
                      </a:rPr>
                      <m:t>.</m:t>
                    </m:r>
                    <m:r>
                      <a:rPr lang="en-US" sz="1600" b="1" i="1" smtClean="0">
                        <a:latin typeface="Cambria Math" panose="02040503050406030204" pitchFamily="18" charset="0"/>
                      </a:rPr>
                      <m:t>𝟓</m:t>
                    </m:r>
                  </m:oMath>
                </a14:m>
                <a:endParaRPr lang="en-US" sz="1600" b="1" dirty="0"/>
              </a:p>
              <a:p>
                <a:endParaRPr lang="en-US" sz="1600" b="1" dirty="0"/>
              </a:p>
              <a:p>
                <a:r>
                  <a:rPr lang="en-US" sz="1600" b="1" dirty="0"/>
                  <a:t>Step 2: </a:t>
                </a:r>
                <a:r>
                  <a:rPr lang="en-US" sz="1600" b="1" dirty="0" err="1"/>
                  <a:t>t</a:t>
                </a:r>
                <a:r>
                  <a:rPr lang="en-US" sz="1600" b="1" baseline="-25000" dirty="0" err="1"/>
                  <a:t>crit</a:t>
                </a:r>
                <a:r>
                  <a:rPr lang="en-US" sz="1600" b="1" dirty="0"/>
                  <a:t> = -1.69</a:t>
                </a:r>
              </a:p>
              <a:p>
                <a:endParaRPr lang="en-US" sz="1600" b="1" dirty="0"/>
              </a:p>
              <a:p>
                <a:r>
                  <a:rPr lang="en-US" sz="1600" b="1" dirty="0"/>
                  <a:t>Step 3: </a:t>
                </a:r>
                <a:r>
                  <a:rPr lang="en-US" sz="1600" b="1" dirty="0" err="1"/>
                  <a:t>t</a:t>
                </a:r>
                <a:r>
                  <a:rPr lang="en-US" sz="1600" b="1" baseline="-25000" dirty="0" err="1"/>
                  <a:t>stat</a:t>
                </a:r>
                <a:r>
                  <a:rPr lang="en-US" sz="1600" b="1" dirty="0"/>
                  <a:t> = -2.05</a:t>
                </a:r>
              </a:p>
              <a:p>
                <a:endParaRPr lang="en-US" sz="1600" b="1" dirty="0"/>
              </a:p>
              <a:p>
                <a:r>
                  <a:rPr lang="en-US" sz="1600" b="1" dirty="0"/>
                  <a:t>Step 4: </a:t>
                </a:r>
                <a:r>
                  <a:rPr lang="en-US" sz="1600" b="1" dirty="0" err="1"/>
                  <a:t>pvalue</a:t>
                </a:r>
                <a:r>
                  <a:rPr lang="en-US" sz="1600" b="1" dirty="0"/>
                  <a:t> &lt; .0239</a:t>
                </a:r>
              </a:p>
              <a:p>
                <a:endParaRPr lang="en-US" sz="1600" b="1" dirty="0"/>
              </a:p>
              <a:p>
                <a:r>
                  <a:rPr lang="en-US" sz="1600" b="1" dirty="0"/>
                  <a:t>Step 5: Reject Ho</a:t>
                </a:r>
              </a:p>
              <a:p>
                <a:endParaRPr lang="en-US" sz="1200" dirty="0"/>
              </a:p>
            </p:txBody>
          </p:sp>
        </mc:Choice>
        <mc:Fallback xmlns="">
          <p:sp>
            <p:nvSpPr>
              <p:cNvPr id="9" name="TextBox 8">
                <a:extLst>
                  <a:ext uri="{FF2B5EF4-FFF2-40B4-BE49-F238E27FC236}">
                    <a16:creationId xmlns:a16="http://schemas.microsoft.com/office/drawing/2014/main" id="{A743863A-CEB8-481B-BFDC-1F664DA9D330}"/>
                  </a:ext>
                </a:extLst>
              </p:cNvPr>
              <p:cNvSpPr txBox="1">
                <a:spLocks noRot="1" noChangeAspect="1" noMove="1" noResize="1" noEditPoints="1" noAdjustHandles="1" noChangeArrowheads="1" noChangeShapeType="1" noTextEdit="1"/>
              </p:cNvSpPr>
              <p:nvPr/>
            </p:nvSpPr>
            <p:spPr>
              <a:xfrm>
                <a:off x="4724400" y="3657600"/>
                <a:ext cx="6985503" cy="3278333"/>
              </a:xfrm>
              <a:prstGeom prst="rect">
                <a:avLst/>
              </a:prstGeom>
              <a:blipFill>
                <a:blip r:embed="rId2"/>
                <a:stretch>
                  <a:fillRect l="-544" t="-77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4128976-EBE9-4096-A1AA-D16C731C1AF5}"/>
              </a:ext>
            </a:extLst>
          </p:cNvPr>
          <p:cNvSpPr txBox="1"/>
          <p:nvPr/>
        </p:nvSpPr>
        <p:spPr>
          <a:xfrm>
            <a:off x="7518149" y="4114800"/>
            <a:ext cx="4597651" cy="2308324"/>
          </a:xfrm>
          <a:prstGeom prst="rect">
            <a:avLst/>
          </a:prstGeom>
          <a:noFill/>
        </p:spPr>
        <p:txBody>
          <a:bodyPr wrap="square" rtlCol="0">
            <a:spAutoFit/>
          </a:bodyPr>
          <a:lstStyle/>
          <a:p>
            <a:r>
              <a:rPr lang="en-US" sz="1600" b="1" dirty="0"/>
              <a:t>Step 6</a:t>
            </a:r>
            <a:r>
              <a:rPr lang="en-US" sz="1600" dirty="0"/>
              <a:t>: There is sufficient evidence to suggest that the new state of the art inflator has a mean inflation time that is more than 1.5 milliseconds less than the current inflator (</a:t>
            </a:r>
            <a:r>
              <a:rPr lang="en-US" sz="1600" dirty="0" err="1"/>
              <a:t>pvalue</a:t>
            </a:r>
            <a:r>
              <a:rPr lang="en-US" sz="1600" dirty="0"/>
              <a:t> &lt;.0001).  A 90% confidence interval for the mean inflation time is (22.15 </a:t>
            </a:r>
            <a:r>
              <a:rPr lang="en-US" sz="1600" dirty="0" err="1"/>
              <a:t>ms</a:t>
            </a:r>
            <a:r>
              <a:rPr lang="en-US" sz="1600" dirty="0"/>
              <a:t>, 25.80 </a:t>
            </a:r>
            <a:r>
              <a:rPr lang="en-US" sz="1600" dirty="0" err="1"/>
              <a:t>ms</a:t>
            </a:r>
            <a:r>
              <a:rPr lang="en-US" sz="1600" dirty="0"/>
              <a:t>) which implies that we are 90% confident that the decrease in the mean inflation time associated with the new inflator is (4.20 </a:t>
            </a:r>
            <a:r>
              <a:rPr lang="en-US" sz="1600" dirty="0" err="1"/>
              <a:t>ms</a:t>
            </a:r>
            <a:r>
              <a:rPr lang="en-US" sz="1600" dirty="0"/>
              <a:t>, 7.85 </a:t>
            </a:r>
            <a:r>
              <a:rPr lang="en-US" sz="1600" dirty="0" err="1"/>
              <a:t>ms</a:t>
            </a:r>
            <a:r>
              <a:rPr lang="en-US" sz="1600" dirty="0"/>
              <a:t>).  </a:t>
            </a:r>
          </a:p>
        </p:txBody>
      </p:sp>
      <p:pic>
        <p:nvPicPr>
          <p:cNvPr id="10" name="Picture 9">
            <a:extLst>
              <a:ext uri="{FF2B5EF4-FFF2-40B4-BE49-F238E27FC236}">
                <a16:creationId xmlns:a16="http://schemas.microsoft.com/office/drawing/2014/main" id="{B3DD3F5B-C75D-B441-A340-0A5363DC644D}"/>
              </a:ext>
            </a:extLst>
          </p:cNvPr>
          <p:cNvPicPr>
            <a:picLocks noChangeAspect="1"/>
          </p:cNvPicPr>
          <p:nvPr/>
        </p:nvPicPr>
        <p:blipFill>
          <a:blip r:embed="rId3"/>
          <a:stretch>
            <a:fillRect/>
          </a:stretch>
        </p:blipFill>
        <p:spPr>
          <a:xfrm>
            <a:off x="12420600" y="4330592"/>
            <a:ext cx="4191000" cy="2032000"/>
          </a:xfrm>
          <a:prstGeom prst="rect">
            <a:avLst/>
          </a:prstGeom>
        </p:spPr>
      </p:pic>
      <p:pic>
        <p:nvPicPr>
          <p:cNvPr id="11" name="Picture 10">
            <a:extLst>
              <a:ext uri="{FF2B5EF4-FFF2-40B4-BE49-F238E27FC236}">
                <a16:creationId xmlns:a16="http://schemas.microsoft.com/office/drawing/2014/main" id="{BD894E75-5506-BC48-97AF-384D8447157C}"/>
              </a:ext>
            </a:extLst>
          </p:cNvPr>
          <p:cNvPicPr>
            <a:picLocks noChangeAspect="1"/>
          </p:cNvPicPr>
          <p:nvPr/>
        </p:nvPicPr>
        <p:blipFill>
          <a:blip r:embed="rId4"/>
          <a:stretch>
            <a:fillRect/>
          </a:stretch>
        </p:blipFill>
        <p:spPr>
          <a:xfrm>
            <a:off x="12420600" y="286037"/>
            <a:ext cx="4394200" cy="2374900"/>
          </a:xfrm>
          <a:prstGeom prst="rect">
            <a:avLst/>
          </a:prstGeom>
        </p:spPr>
      </p:pic>
      <p:pic>
        <p:nvPicPr>
          <p:cNvPr id="12" name="Picture 11">
            <a:extLst>
              <a:ext uri="{FF2B5EF4-FFF2-40B4-BE49-F238E27FC236}">
                <a16:creationId xmlns:a16="http://schemas.microsoft.com/office/drawing/2014/main" id="{946FA0A5-CCEC-B04F-A71D-527D62B7625B}"/>
              </a:ext>
            </a:extLst>
          </p:cNvPr>
          <p:cNvPicPr>
            <a:picLocks noChangeAspect="1"/>
          </p:cNvPicPr>
          <p:nvPr/>
        </p:nvPicPr>
        <p:blipFill>
          <a:blip r:embed="rId5"/>
          <a:stretch>
            <a:fillRect/>
          </a:stretch>
        </p:blipFill>
        <p:spPr>
          <a:xfrm>
            <a:off x="613064" y="1524728"/>
            <a:ext cx="4030714" cy="2285271"/>
          </a:xfrm>
          <a:prstGeom prst="rect">
            <a:avLst/>
          </a:prstGeom>
        </p:spPr>
      </p:pic>
      <p:pic>
        <p:nvPicPr>
          <p:cNvPr id="13" name="Picture 12">
            <a:extLst>
              <a:ext uri="{FF2B5EF4-FFF2-40B4-BE49-F238E27FC236}">
                <a16:creationId xmlns:a16="http://schemas.microsoft.com/office/drawing/2014/main" id="{EDBC6781-D78D-2240-A8BE-4C648FA226D8}"/>
              </a:ext>
            </a:extLst>
          </p:cNvPr>
          <p:cNvPicPr>
            <a:picLocks noChangeAspect="1"/>
          </p:cNvPicPr>
          <p:nvPr/>
        </p:nvPicPr>
        <p:blipFill>
          <a:blip r:embed="rId6"/>
          <a:stretch>
            <a:fillRect/>
          </a:stretch>
        </p:blipFill>
        <p:spPr>
          <a:xfrm>
            <a:off x="609600" y="4095929"/>
            <a:ext cx="4030714" cy="2285271"/>
          </a:xfrm>
          <a:prstGeom prst="rect">
            <a:avLst/>
          </a:prstGeom>
        </p:spPr>
      </p:pic>
    </p:spTree>
    <p:extLst>
      <p:ext uri="{BB962C8B-B14F-4D97-AF65-F5344CB8AC3E}">
        <p14:creationId xmlns:p14="http://schemas.microsoft.com/office/powerpoint/2010/main" val="33062329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20863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p:txBody>
          <a:bodyPr>
            <a:normAutofit/>
          </a:bodyPr>
          <a:lstStyle/>
          <a:p>
            <a:r>
              <a:rPr lang="en-US" dirty="0"/>
              <a:t>Presentation to the Customer</a:t>
            </a:r>
          </a:p>
        </p:txBody>
      </p:sp>
      <p:sp>
        <p:nvSpPr>
          <p:cNvPr id="5" name="Subtitle 4">
            <a:extLst>
              <a:ext uri="{FF2B5EF4-FFF2-40B4-BE49-F238E27FC236}">
                <a16:creationId xmlns:a16="http://schemas.microsoft.com/office/drawing/2014/main" id="{BC70345B-CBBF-4A4A-BE6F-F800145B6F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833649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BDB38-06CC-4306-B4D0-F62B1D1D75CF}"/>
              </a:ext>
            </a:extLst>
          </p:cNvPr>
          <p:cNvSpPr>
            <a:spLocks noGrp="1"/>
          </p:cNvSpPr>
          <p:nvPr>
            <p:ph type="title"/>
          </p:nvPr>
        </p:nvSpPr>
        <p:spPr>
          <a:xfrm>
            <a:off x="609600" y="2971800"/>
            <a:ext cx="10972800" cy="1143000"/>
          </a:xfrm>
        </p:spPr>
        <p:txBody>
          <a:bodyPr>
            <a:normAutofit fontScale="90000"/>
          </a:bodyPr>
          <a:lstStyle/>
          <a:p>
            <a:r>
              <a:rPr lang="en-US" dirty="0"/>
              <a:t>Final Presentation </a:t>
            </a:r>
            <a:br>
              <a:rPr lang="en-US" dirty="0"/>
            </a:br>
            <a:r>
              <a:rPr lang="en-US" dirty="0"/>
              <a:t>for </a:t>
            </a:r>
            <a:br>
              <a:rPr lang="en-US" dirty="0"/>
            </a:br>
            <a:r>
              <a:rPr lang="en-US" dirty="0"/>
              <a:t>Key Safety Systems</a:t>
            </a:r>
            <a:br>
              <a:rPr lang="en-US" dirty="0"/>
            </a:br>
            <a:br>
              <a:rPr lang="en-US" dirty="0"/>
            </a:br>
            <a:r>
              <a:rPr lang="en-US" sz="3100" dirty="0"/>
              <a:t>Dr. Bivin Sadler</a:t>
            </a:r>
            <a:br>
              <a:rPr lang="en-US" sz="3100" dirty="0"/>
            </a:br>
            <a:r>
              <a:rPr lang="en-US" sz="3100" dirty="0" err="1"/>
              <a:t>bsadler@smu.edu</a:t>
            </a:r>
            <a:endParaRPr lang="en-US" dirty="0"/>
          </a:p>
        </p:txBody>
      </p:sp>
    </p:spTree>
    <p:extLst>
      <p:ext uri="{BB962C8B-B14F-4D97-AF65-F5344CB8AC3E}">
        <p14:creationId xmlns:p14="http://schemas.microsoft.com/office/powerpoint/2010/main" val="35479089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0F9CB-E54F-4C01-BB0E-5E7407FDE47E}"/>
              </a:ext>
            </a:extLst>
          </p:cNvPr>
          <p:cNvSpPr>
            <a:spLocks noGrp="1"/>
          </p:cNvSpPr>
          <p:nvPr>
            <p:ph type="title"/>
          </p:nvPr>
        </p:nvSpPr>
        <p:spPr/>
        <p:txBody>
          <a:bodyPr/>
          <a:lstStyle/>
          <a:p>
            <a:r>
              <a:rPr lang="en-US" dirty="0"/>
              <a:t>Question of Interest</a:t>
            </a:r>
          </a:p>
        </p:txBody>
      </p:sp>
      <p:sp>
        <p:nvSpPr>
          <p:cNvPr id="5" name="Rectangle 2">
            <a:extLst>
              <a:ext uri="{FF2B5EF4-FFF2-40B4-BE49-F238E27FC236}">
                <a16:creationId xmlns:a16="http://schemas.microsoft.com/office/drawing/2014/main" id="{BE9D9DBF-6A8E-4BB2-943F-F052D08289E2}"/>
              </a:ext>
            </a:extLst>
          </p:cNvPr>
          <p:cNvSpPr>
            <a:spLocks noChangeArrowheads="1"/>
          </p:cNvSpPr>
          <p:nvPr/>
        </p:nvSpPr>
        <p:spPr bwMode="auto">
          <a:xfrm>
            <a:off x="304800" y="44658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A54E37B7-1BAD-48DB-8C76-104E69FFA51D}"/>
              </a:ext>
            </a:extLst>
          </p:cNvPr>
          <p:cNvSpPr/>
          <p:nvPr/>
        </p:nvSpPr>
        <p:spPr>
          <a:xfrm>
            <a:off x="12573000" y="2895600"/>
            <a:ext cx="6096000" cy="1200329"/>
          </a:xfrm>
          <a:prstGeom prst="rect">
            <a:avLst/>
          </a:prstGeom>
        </p:spPr>
        <p:txBody>
          <a:bodyPr>
            <a:spAutoFit/>
          </a:bodyPr>
          <a:lstStyle/>
          <a:p>
            <a:r>
              <a:rPr lang="en-US" dirty="0" err="1"/>
              <a:t>set.seed</a:t>
            </a:r>
            <a:r>
              <a:rPr lang="en-US" dirty="0"/>
              <a:t>(2)</a:t>
            </a:r>
          </a:p>
          <a:p>
            <a:r>
              <a:rPr lang="en-US" dirty="0" err="1"/>
              <a:t>TheSample</a:t>
            </a:r>
            <a:r>
              <a:rPr lang="en-US" dirty="0"/>
              <a:t> = round(</a:t>
            </a:r>
            <a:r>
              <a:rPr lang="en-US" dirty="0" err="1"/>
              <a:t>rnorm</a:t>
            </a:r>
            <a:r>
              <a:rPr lang="en-US" dirty="0"/>
              <a:t>(37,28.5,3),2)</a:t>
            </a:r>
          </a:p>
          <a:p>
            <a:r>
              <a:rPr lang="en-US" dirty="0" err="1"/>
              <a:t>TheSample</a:t>
            </a:r>
            <a:endParaRPr lang="en-US" dirty="0"/>
          </a:p>
          <a:p>
            <a:r>
              <a:rPr lang="en-US" dirty="0"/>
              <a:t>write.csv(</a:t>
            </a:r>
            <a:r>
              <a:rPr lang="en-US" dirty="0" err="1"/>
              <a:t>TheSample</a:t>
            </a:r>
            <a:r>
              <a:rPr lang="en-US" dirty="0"/>
              <a:t>,"SampleOfInflators.csv")</a:t>
            </a:r>
          </a:p>
        </p:txBody>
      </p:sp>
      <p:sp>
        <p:nvSpPr>
          <p:cNvPr id="8" name="TextBox 7">
            <a:extLst>
              <a:ext uri="{FF2B5EF4-FFF2-40B4-BE49-F238E27FC236}">
                <a16:creationId xmlns:a16="http://schemas.microsoft.com/office/drawing/2014/main" id="{A416470A-EA68-4A9D-9BF0-476520FC488D}"/>
              </a:ext>
            </a:extLst>
          </p:cNvPr>
          <p:cNvSpPr txBox="1"/>
          <p:nvPr/>
        </p:nvSpPr>
        <p:spPr>
          <a:xfrm>
            <a:off x="685800" y="1971310"/>
            <a:ext cx="10820400" cy="954107"/>
          </a:xfrm>
          <a:prstGeom prst="rect">
            <a:avLst/>
          </a:prstGeom>
          <a:noFill/>
        </p:spPr>
        <p:txBody>
          <a:bodyPr wrap="square" rtlCol="0">
            <a:spAutoFit/>
          </a:bodyPr>
          <a:lstStyle/>
          <a:p>
            <a:pPr algn="ctr"/>
            <a:r>
              <a:rPr lang="en-US" sz="2800" dirty="0"/>
              <a:t>Is there sufficient evidence to suggest that the new state-of-the-art inflator has a mean inflation time that is less than 28.5 milliseconds.  </a:t>
            </a:r>
          </a:p>
        </p:txBody>
      </p:sp>
      <p:sp>
        <p:nvSpPr>
          <p:cNvPr id="9" name="TextBox 8">
            <a:extLst>
              <a:ext uri="{FF2B5EF4-FFF2-40B4-BE49-F238E27FC236}">
                <a16:creationId xmlns:a16="http://schemas.microsoft.com/office/drawing/2014/main" id="{FF0C2495-4F93-44B2-8C39-CA70EB15FFE1}"/>
              </a:ext>
            </a:extLst>
          </p:cNvPr>
          <p:cNvSpPr txBox="1"/>
          <p:nvPr/>
        </p:nvSpPr>
        <p:spPr>
          <a:xfrm>
            <a:off x="914400" y="3139857"/>
            <a:ext cx="10820400" cy="3108543"/>
          </a:xfrm>
          <a:prstGeom prst="rect">
            <a:avLst/>
          </a:prstGeom>
          <a:noFill/>
        </p:spPr>
        <p:txBody>
          <a:bodyPr wrap="square" rtlCol="0">
            <a:spAutoFit/>
          </a:bodyPr>
          <a:lstStyle/>
          <a:p>
            <a:pPr algn="ctr"/>
            <a:r>
              <a:rPr lang="en-US" sz="2800" dirty="0"/>
              <a:t>In order to test this question of interest:</a:t>
            </a:r>
          </a:p>
          <a:p>
            <a:pPr marL="457200" indent="-457200">
              <a:buFont typeface="Arial" panose="020B0604020202020204" pitchFamily="34" charset="0"/>
              <a:buChar char="•"/>
            </a:pPr>
            <a:r>
              <a:rPr lang="en-US" sz="2800" dirty="0"/>
              <a:t>You provided a sample of 37 inflators</a:t>
            </a:r>
          </a:p>
          <a:p>
            <a:pPr marL="457200" indent="-457200">
              <a:buFont typeface="Arial" panose="020B0604020202020204" pitchFamily="34" charset="0"/>
              <a:buChar char="•"/>
            </a:pPr>
            <a:r>
              <a:rPr lang="en-US" sz="2800" dirty="0"/>
              <a:t>These 37 inflators were manufactured for this test at the New Mexico facility from January 8 to January 10, 2020.  </a:t>
            </a:r>
          </a:p>
          <a:p>
            <a:pPr marL="457200" indent="-457200">
              <a:buFont typeface="Arial" panose="020B0604020202020204" pitchFamily="34" charset="0"/>
              <a:buChar char="•"/>
            </a:pPr>
            <a:r>
              <a:rPr lang="en-US" sz="2800" dirty="0"/>
              <a:t>This provided a test with 91% power</a:t>
            </a:r>
          </a:p>
          <a:p>
            <a:pPr marL="457200" indent="-457200">
              <a:buFont typeface="Arial" panose="020B0604020202020204" pitchFamily="34" charset="0"/>
              <a:buChar char="•"/>
            </a:pPr>
            <a:r>
              <a:rPr lang="en-US" sz="2800" dirty="0"/>
              <a:t>SD = 3 milliseconds</a:t>
            </a:r>
          </a:p>
          <a:p>
            <a:pPr marL="457200" indent="-457200">
              <a:buFont typeface="Arial" panose="020B0604020202020204" pitchFamily="34" charset="0"/>
              <a:buChar char="•"/>
            </a:pPr>
            <a:r>
              <a:rPr lang="en-US" sz="2800" dirty="0"/>
              <a:t>Effect size of more than 1.5 milliseconds.  </a:t>
            </a:r>
          </a:p>
        </p:txBody>
      </p:sp>
    </p:spTree>
    <p:extLst>
      <p:ext uri="{BB962C8B-B14F-4D97-AF65-F5344CB8AC3E}">
        <p14:creationId xmlns:p14="http://schemas.microsoft.com/office/powerpoint/2010/main" val="72276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0F9CB-E54F-4C01-BB0E-5E7407FDE47E}"/>
              </a:ext>
            </a:extLst>
          </p:cNvPr>
          <p:cNvSpPr>
            <a:spLocks noGrp="1"/>
          </p:cNvSpPr>
          <p:nvPr>
            <p:ph type="title"/>
          </p:nvPr>
        </p:nvSpPr>
        <p:spPr/>
        <p:txBody>
          <a:bodyPr/>
          <a:lstStyle/>
          <a:p>
            <a:r>
              <a:rPr lang="en-US" dirty="0"/>
              <a:t>Inflation Times: At a Glance</a:t>
            </a:r>
          </a:p>
        </p:txBody>
      </p:sp>
      <p:sp>
        <p:nvSpPr>
          <p:cNvPr id="5" name="Rectangle 2">
            <a:extLst>
              <a:ext uri="{FF2B5EF4-FFF2-40B4-BE49-F238E27FC236}">
                <a16:creationId xmlns:a16="http://schemas.microsoft.com/office/drawing/2014/main" id="{BE9D9DBF-6A8E-4BB2-943F-F052D08289E2}"/>
              </a:ext>
            </a:extLst>
          </p:cNvPr>
          <p:cNvSpPr>
            <a:spLocks noChangeArrowheads="1"/>
          </p:cNvSpPr>
          <p:nvPr/>
        </p:nvSpPr>
        <p:spPr bwMode="auto">
          <a:xfrm>
            <a:off x="304800" y="44658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A54E37B7-1BAD-48DB-8C76-104E69FFA51D}"/>
              </a:ext>
            </a:extLst>
          </p:cNvPr>
          <p:cNvSpPr/>
          <p:nvPr/>
        </p:nvSpPr>
        <p:spPr>
          <a:xfrm>
            <a:off x="12573000" y="2895600"/>
            <a:ext cx="6096000" cy="1200329"/>
          </a:xfrm>
          <a:prstGeom prst="rect">
            <a:avLst/>
          </a:prstGeom>
        </p:spPr>
        <p:txBody>
          <a:bodyPr>
            <a:spAutoFit/>
          </a:bodyPr>
          <a:lstStyle/>
          <a:p>
            <a:r>
              <a:rPr lang="en-US" dirty="0" err="1"/>
              <a:t>set.seed</a:t>
            </a:r>
            <a:r>
              <a:rPr lang="en-US" dirty="0"/>
              <a:t>(2)</a:t>
            </a:r>
          </a:p>
          <a:p>
            <a:r>
              <a:rPr lang="en-US" dirty="0" err="1"/>
              <a:t>TheSample</a:t>
            </a:r>
            <a:r>
              <a:rPr lang="en-US" dirty="0"/>
              <a:t> = round(</a:t>
            </a:r>
            <a:r>
              <a:rPr lang="en-US" dirty="0" err="1"/>
              <a:t>rnorm</a:t>
            </a:r>
            <a:r>
              <a:rPr lang="en-US" dirty="0"/>
              <a:t>(37,28.5,3),2)</a:t>
            </a:r>
          </a:p>
          <a:p>
            <a:r>
              <a:rPr lang="en-US" dirty="0" err="1"/>
              <a:t>TheSample</a:t>
            </a:r>
            <a:endParaRPr lang="en-US" dirty="0"/>
          </a:p>
          <a:p>
            <a:r>
              <a:rPr lang="en-US" dirty="0"/>
              <a:t>write.csv(</a:t>
            </a:r>
            <a:r>
              <a:rPr lang="en-US" dirty="0" err="1"/>
              <a:t>TheSample</a:t>
            </a:r>
            <a:r>
              <a:rPr lang="en-US" dirty="0"/>
              <a:t>,"SampleOfInflators.csv")</a:t>
            </a:r>
          </a:p>
        </p:txBody>
      </p:sp>
      <p:graphicFrame>
        <p:nvGraphicFramePr>
          <p:cNvPr id="10" name="Table 10">
            <a:extLst>
              <a:ext uri="{FF2B5EF4-FFF2-40B4-BE49-F238E27FC236}">
                <a16:creationId xmlns:a16="http://schemas.microsoft.com/office/drawing/2014/main" id="{B762E165-D503-6A4C-85DE-523E96237A62}"/>
              </a:ext>
            </a:extLst>
          </p:cNvPr>
          <p:cNvGraphicFramePr>
            <a:graphicFrameLocks noGrp="1"/>
          </p:cNvGraphicFramePr>
          <p:nvPr>
            <p:extLst>
              <p:ext uri="{D42A27DB-BD31-4B8C-83A1-F6EECF244321}">
                <p14:modId xmlns:p14="http://schemas.microsoft.com/office/powerpoint/2010/main" val="460662276"/>
              </p:ext>
            </p:extLst>
          </p:nvPr>
        </p:nvGraphicFramePr>
        <p:xfrm>
          <a:off x="3192514" y="3963127"/>
          <a:ext cx="5029200" cy="2666273"/>
        </p:xfrm>
        <a:graphic>
          <a:graphicData uri="http://schemas.openxmlformats.org/drawingml/2006/table">
            <a:tbl>
              <a:tblPr firstRow="1" bandRow="1">
                <a:tableStyleId>{69CF1AB2-1976-4502-BF36-3FF5EA218861}</a:tableStyleId>
              </a:tblPr>
              <a:tblGrid>
                <a:gridCol w="2514600">
                  <a:extLst>
                    <a:ext uri="{9D8B030D-6E8A-4147-A177-3AD203B41FA5}">
                      <a16:colId xmlns:a16="http://schemas.microsoft.com/office/drawing/2014/main" val="2607993643"/>
                    </a:ext>
                  </a:extLst>
                </a:gridCol>
                <a:gridCol w="2514600">
                  <a:extLst>
                    <a:ext uri="{9D8B030D-6E8A-4147-A177-3AD203B41FA5}">
                      <a16:colId xmlns:a16="http://schemas.microsoft.com/office/drawing/2014/main" val="1348614562"/>
                    </a:ext>
                  </a:extLst>
                </a:gridCol>
              </a:tblGrid>
              <a:tr h="376415">
                <a:tc>
                  <a:txBody>
                    <a:bodyPr/>
                    <a:lstStyle/>
                    <a:p>
                      <a:r>
                        <a:rPr lang="en-US" b="0" dirty="0"/>
                        <a:t>Min</a:t>
                      </a:r>
                    </a:p>
                  </a:txBody>
                  <a:tcPr/>
                </a:tc>
                <a:tc>
                  <a:txBody>
                    <a:bodyPr/>
                    <a:lstStyle/>
                    <a:p>
                      <a:r>
                        <a:rPr lang="en-US" b="0" dirty="0"/>
                        <a:t>21.14</a:t>
                      </a:r>
                    </a:p>
                  </a:txBody>
                  <a:tcPr/>
                </a:tc>
                <a:extLst>
                  <a:ext uri="{0D108BD9-81ED-4DB2-BD59-A6C34878D82A}">
                    <a16:rowId xmlns:a16="http://schemas.microsoft.com/office/drawing/2014/main" val="3118233578"/>
                  </a:ext>
                </a:extLst>
              </a:tr>
              <a:tr h="381643">
                <a:tc>
                  <a:txBody>
                    <a:bodyPr/>
                    <a:lstStyle/>
                    <a:p>
                      <a:r>
                        <a:rPr lang="en-US" b="0" dirty="0"/>
                        <a:t>25th Percentile</a:t>
                      </a:r>
                    </a:p>
                  </a:txBody>
                  <a:tcPr/>
                </a:tc>
                <a:tc>
                  <a:txBody>
                    <a:bodyPr/>
                    <a:lstStyle/>
                    <a:p>
                      <a:r>
                        <a:rPr lang="en-US" b="0" dirty="0"/>
                        <a:t>26.65</a:t>
                      </a:r>
                    </a:p>
                  </a:txBody>
                  <a:tcPr/>
                </a:tc>
                <a:extLst>
                  <a:ext uri="{0D108BD9-81ED-4DB2-BD59-A6C34878D82A}">
                    <a16:rowId xmlns:a16="http://schemas.microsoft.com/office/drawing/2014/main" val="1226663708"/>
                  </a:ext>
                </a:extLst>
              </a:tr>
              <a:tr h="381643">
                <a:tc>
                  <a:txBody>
                    <a:bodyPr/>
                    <a:lstStyle/>
                    <a:p>
                      <a:r>
                        <a:rPr lang="en-US" b="0" dirty="0"/>
                        <a:t>Median </a:t>
                      </a:r>
                    </a:p>
                  </a:txBody>
                  <a:tcPr/>
                </a:tc>
                <a:tc>
                  <a:txBody>
                    <a:bodyPr/>
                    <a:lstStyle/>
                    <a:p>
                      <a:r>
                        <a:rPr lang="en-US" b="0" dirty="0"/>
                        <a:t>27.88</a:t>
                      </a:r>
                    </a:p>
                  </a:txBody>
                  <a:tcPr/>
                </a:tc>
                <a:extLst>
                  <a:ext uri="{0D108BD9-81ED-4DB2-BD59-A6C34878D82A}">
                    <a16:rowId xmlns:a16="http://schemas.microsoft.com/office/drawing/2014/main" val="248156876"/>
                  </a:ext>
                </a:extLst>
              </a:tr>
              <a:tr h="381643">
                <a:tc>
                  <a:txBody>
                    <a:bodyPr/>
                    <a:lstStyle/>
                    <a:p>
                      <a:r>
                        <a:rPr lang="en-US" dirty="0"/>
                        <a:t>54</a:t>
                      </a:r>
                      <a:r>
                        <a:rPr lang="en-US" baseline="30000" dirty="0"/>
                        <a:t>th</a:t>
                      </a:r>
                      <a:r>
                        <a:rPr lang="en-US" dirty="0"/>
                        <a:t> Percentile</a:t>
                      </a:r>
                    </a:p>
                  </a:txBody>
                  <a:tcPr/>
                </a:tc>
                <a:tc>
                  <a:txBody>
                    <a:bodyPr/>
                    <a:lstStyle/>
                    <a:p>
                      <a:r>
                        <a:rPr lang="en-US" dirty="0"/>
                        <a:t>28.5</a:t>
                      </a:r>
                    </a:p>
                  </a:txBody>
                  <a:tcPr/>
                </a:tc>
                <a:extLst>
                  <a:ext uri="{0D108BD9-81ED-4DB2-BD59-A6C34878D82A}">
                    <a16:rowId xmlns:a16="http://schemas.microsoft.com/office/drawing/2014/main" val="375970910"/>
                  </a:ext>
                </a:extLst>
              </a:tr>
              <a:tr h="381643">
                <a:tc>
                  <a:txBody>
                    <a:bodyPr/>
                    <a:lstStyle/>
                    <a:p>
                      <a:r>
                        <a:rPr lang="en-US" b="0" dirty="0"/>
                        <a:t>75th Percentile</a:t>
                      </a:r>
                    </a:p>
                  </a:txBody>
                  <a:tcPr/>
                </a:tc>
                <a:tc>
                  <a:txBody>
                    <a:bodyPr/>
                    <a:lstStyle/>
                    <a:p>
                      <a:r>
                        <a:rPr lang="en-US" b="0" dirty="0"/>
                        <a:t>29.46</a:t>
                      </a:r>
                    </a:p>
                  </a:txBody>
                  <a:tcPr/>
                </a:tc>
                <a:extLst>
                  <a:ext uri="{0D108BD9-81ED-4DB2-BD59-A6C34878D82A}">
                    <a16:rowId xmlns:a16="http://schemas.microsoft.com/office/drawing/2014/main" val="422179764"/>
                  </a:ext>
                </a:extLst>
              </a:tr>
              <a:tr h="381643">
                <a:tc>
                  <a:txBody>
                    <a:bodyPr/>
                    <a:lstStyle/>
                    <a:p>
                      <a:r>
                        <a:rPr lang="en-US" b="0" dirty="0"/>
                        <a:t>Max</a:t>
                      </a:r>
                    </a:p>
                  </a:txBody>
                  <a:tcPr/>
                </a:tc>
                <a:tc>
                  <a:txBody>
                    <a:bodyPr/>
                    <a:lstStyle/>
                    <a:p>
                      <a:r>
                        <a:rPr lang="en-US" b="0" dirty="0"/>
                        <a:t>31.26</a:t>
                      </a:r>
                    </a:p>
                  </a:txBody>
                  <a:tcPr/>
                </a:tc>
                <a:extLst>
                  <a:ext uri="{0D108BD9-81ED-4DB2-BD59-A6C34878D82A}">
                    <a16:rowId xmlns:a16="http://schemas.microsoft.com/office/drawing/2014/main" val="3409459541"/>
                  </a:ext>
                </a:extLst>
              </a:tr>
              <a:tr h="381643">
                <a:tc>
                  <a:txBody>
                    <a:bodyPr/>
                    <a:lstStyle/>
                    <a:p>
                      <a:r>
                        <a:rPr lang="en-US" dirty="0"/>
                        <a:t>Mean</a:t>
                      </a:r>
                    </a:p>
                  </a:txBody>
                  <a:tcPr/>
                </a:tc>
                <a:tc>
                  <a:txBody>
                    <a:bodyPr/>
                    <a:lstStyle/>
                    <a:p>
                      <a:r>
                        <a:rPr lang="en-US" dirty="0"/>
                        <a:t>27.66</a:t>
                      </a:r>
                    </a:p>
                  </a:txBody>
                  <a:tcPr/>
                </a:tc>
                <a:extLst>
                  <a:ext uri="{0D108BD9-81ED-4DB2-BD59-A6C34878D82A}">
                    <a16:rowId xmlns:a16="http://schemas.microsoft.com/office/drawing/2014/main" val="2350731611"/>
                  </a:ext>
                </a:extLst>
              </a:tr>
            </a:tbl>
          </a:graphicData>
        </a:graphic>
      </p:graphicFrame>
      <p:pic>
        <p:nvPicPr>
          <p:cNvPr id="12" name="Picture 11">
            <a:extLst>
              <a:ext uri="{FF2B5EF4-FFF2-40B4-BE49-F238E27FC236}">
                <a16:creationId xmlns:a16="http://schemas.microsoft.com/office/drawing/2014/main" id="{C1D9D9BA-9269-B941-94D4-D282888464C0}"/>
              </a:ext>
            </a:extLst>
          </p:cNvPr>
          <p:cNvPicPr>
            <a:picLocks noChangeAspect="1"/>
          </p:cNvPicPr>
          <p:nvPr/>
        </p:nvPicPr>
        <p:blipFill>
          <a:blip r:embed="rId2"/>
          <a:stretch>
            <a:fillRect/>
          </a:stretch>
        </p:blipFill>
        <p:spPr>
          <a:xfrm>
            <a:off x="1066800" y="1524728"/>
            <a:ext cx="4030714" cy="2285271"/>
          </a:xfrm>
          <a:prstGeom prst="rect">
            <a:avLst/>
          </a:prstGeom>
        </p:spPr>
      </p:pic>
      <p:pic>
        <p:nvPicPr>
          <p:cNvPr id="13" name="Picture 12">
            <a:extLst>
              <a:ext uri="{FF2B5EF4-FFF2-40B4-BE49-F238E27FC236}">
                <a16:creationId xmlns:a16="http://schemas.microsoft.com/office/drawing/2014/main" id="{DA08873B-3129-3145-803E-E3AF438F3FCE}"/>
              </a:ext>
            </a:extLst>
          </p:cNvPr>
          <p:cNvPicPr>
            <a:picLocks noChangeAspect="1"/>
          </p:cNvPicPr>
          <p:nvPr/>
        </p:nvPicPr>
        <p:blipFill>
          <a:blip r:embed="rId3"/>
          <a:stretch>
            <a:fillRect/>
          </a:stretch>
        </p:blipFill>
        <p:spPr>
          <a:xfrm>
            <a:off x="6248400" y="1524728"/>
            <a:ext cx="4030714" cy="2285271"/>
          </a:xfrm>
          <a:prstGeom prst="rect">
            <a:avLst/>
          </a:prstGeom>
        </p:spPr>
      </p:pic>
      <p:sp>
        <p:nvSpPr>
          <p:cNvPr id="15" name="Triangle 14">
            <a:extLst>
              <a:ext uri="{FF2B5EF4-FFF2-40B4-BE49-F238E27FC236}">
                <a16:creationId xmlns:a16="http://schemas.microsoft.com/office/drawing/2014/main" id="{2B0EC48A-77DC-7A43-82E5-CFF6DB9A6383}"/>
              </a:ext>
            </a:extLst>
          </p:cNvPr>
          <p:cNvSpPr/>
          <p:nvPr/>
        </p:nvSpPr>
        <p:spPr>
          <a:xfrm>
            <a:off x="8783782" y="2587337"/>
            <a:ext cx="76200" cy="76563"/>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F12D3668-52F5-BE41-81F9-B65EA1ECF7E0}"/>
              </a:ext>
            </a:extLst>
          </p:cNvPr>
          <p:cNvSpPr/>
          <p:nvPr/>
        </p:nvSpPr>
        <p:spPr>
          <a:xfrm>
            <a:off x="3962400" y="6400437"/>
            <a:ext cx="76200" cy="76563"/>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30433A55-4EF8-E846-93C1-18D125899E6A}"/>
              </a:ext>
            </a:extLst>
          </p:cNvPr>
          <p:cNvCxnSpPr/>
          <p:nvPr/>
        </p:nvCxnSpPr>
        <p:spPr>
          <a:xfrm>
            <a:off x="3833192" y="1447800"/>
            <a:ext cx="0" cy="228527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505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0F9CB-E54F-4C01-BB0E-5E7407FDE47E}"/>
              </a:ext>
            </a:extLst>
          </p:cNvPr>
          <p:cNvSpPr>
            <a:spLocks noGrp="1"/>
          </p:cNvSpPr>
          <p:nvPr>
            <p:ph type="title"/>
          </p:nvPr>
        </p:nvSpPr>
        <p:spPr/>
        <p:txBody>
          <a:bodyPr/>
          <a:lstStyle/>
          <a:p>
            <a:r>
              <a:rPr lang="en-US" dirty="0"/>
              <a:t>Inflation Times: At a Glance</a:t>
            </a:r>
          </a:p>
        </p:txBody>
      </p:sp>
      <p:sp>
        <p:nvSpPr>
          <p:cNvPr id="5" name="Rectangle 2">
            <a:extLst>
              <a:ext uri="{FF2B5EF4-FFF2-40B4-BE49-F238E27FC236}">
                <a16:creationId xmlns:a16="http://schemas.microsoft.com/office/drawing/2014/main" id="{BE9D9DBF-6A8E-4BB2-943F-F052D08289E2}"/>
              </a:ext>
            </a:extLst>
          </p:cNvPr>
          <p:cNvSpPr>
            <a:spLocks noChangeArrowheads="1"/>
          </p:cNvSpPr>
          <p:nvPr/>
        </p:nvSpPr>
        <p:spPr bwMode="auto">
          <a:xfrm>
            <a:off x="304800" y="44658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A54E37B7-1BAD-48DB-8C76-104E69FFA51D}"/>
              </a:ext>
            </a:extLst>
          </p:cNvPr>
          <p:cNvSpPr/>
          <p:nvPr/>
        </p:nvSpPr>
        <p:spPr>
          <a:xfrm>
            <a:off x="12573000" y="2895600"/>
            <a:ext cx="6096000" cy="1200329"/>
          </a:xfrm>
          <a:prstGeom prst="rect">
            <a:avLst/>
          </a:prstGeom>
        </p:spPr>
        <p:txBody>
          <a:bodyPr>
            <a:spAutoFit/>
          </a:bodyPr>
          <a:lstStyle/>
          <a:p>
            <a:r>
              <a:rPr lang="en-US" dirty="0" err="1"/>
              <a:t>set.seed</a:t>
            </a:r>
            <a:r>
              <a:rPr lang="en-US" dirty="0"/>
              <a:t>(2)</a:t>
            </a:r>
          </a:p>
          <a:p>
            <a:r>
              <a:rPr lang="en-US" dirty="0" err="1"/>
              <a:t>TheSample</a:t>
            </a:r>
            <a:r>
              <a:rPr lang="en-US" dirty="0"/>
              <a:t> = round(</a:t>
            </a:r>
            <a:r>
              <a:rPr lang="en-US" dirty="0" err="1"/>
              <a:t>rnorm</a:t>
            </a:r>
            <a:r>
              <a:rPr lang="en-US" dirty="0"/>
              <a:t>(37,28.5,3),2)</a:t>
            </a:r>
          </a:p>
          <a:p>
            <a:r>
              <a:rPr lang="en-US" dirty="0" err="1"/>
              <a:t>TheSample</a:t>
            </a:r>
            <a:endParaRPr lang="en-US" dirty="0"/>
          </a:p>
          <a:p>
            <a:r>
              <a:rPr lang="en-US" dirty="0"/>
              <a:t>write.csv(</a:t>
            </a:r>
            <a:r>
              <a:rPr lang="en-US" dirty="0" err="1"/>
              <a:t>TheSample</a:t>
            </a:r>
            <a:r>
              <a:rPr lang="en-US" dirty="0"/>
              <a:t>,"SampleOfInflators.csv")</a:t>
            </a:r>
          </a:p>
        </p:txBody>
      </p:sp>
      <p:graphicFrame>
        <p:nvGraphicFramePr>
          <p:cNvPr id="10" name="Table 10">
            <a:extLst>
              <a:ext uri="{FF2B5EF4-FFF2-40B4-BE49-F238E27FC236}">
                <a16:creationId xmlns:a16="http://schemas.microsoft.com/office/drawing/2014/main" id="{B762E165-D503-6A4C-85DE-523E96237A62}"/>
              </a:ext>
            </a:extLst>
          </p:cNvPr>
          <p:cNvGraphicFramePr>
            <a:graphicFrameLocks noGrp="1"/>
          </p:cNvGraphicFramePr>
          <p:nvPr>
            <p:extLst>
              <p:ext uri="{D42A27DB-BD31-4B8C-83A1-F6EECF244321}">
                <p14:modId xmlns:p14="http://schemas.microsoft.com/office/powerpoint/2010/main" val="1957806065"/>
              </p:ext>
            </p:extLst>
          </p:nvPr>
        </p:nvGraphicFramePr>
        <p:xfrm>
          <a:off x="6096000" y="1562463"/>
          <a:ext cx="5029200" cy="2346960"/>
        </p:xfrm>
        <a:graphic>
          <a:graphicData uri="http://schemas.openxmlformats.org/drawingml/2006/table">
            <a:tbl>
              <a:tblPr firstRow="1" bandRow="1">
                <a:tableStyleId>{69CF1AB2-1976-4502-BF36-3FF5EA218861}</a:tableStyleId>
              </a:tblPr>
              <a:tblGrid>
                <a:gridCol w="2514600">
                  <a:extLst>
                    <a:ext uri="{9D8B030D-6E8A-4147-A177-3AD203B41FA5}">
                      <a16:colId xmlns:a16="http://schemas.microsoft.com/office/drawing/2014/main" val="2607993643"/>
                    </a:ext>
                  </a:extLst>
                </a:gridCol>
                <a:gridCol w="2514600">
                  <a:extLst>
                    <a:ext uri="{9D8B030D-6E8A-4147-A177-3AD203B41FA5}">
                      <a16:colId xmlns:a16="http://schemas.microsoft.com/office/drawing/2014/main" val="1348614562"/>
                    </a:ext>
                  </a:extLst>
                </a:gridCol>
              </a:tblGrid>
              <a:tr h="321077">
                <a:tc>
                  <a:txBody>
                    <a:bodyPr/>
                    <a:lstStyle/>
                    <a:p>
                      <a:r>
                        <a:rPr lang="en-US" sz="1600" b="0" dirty="0"/>
                        <a:t>Min</a:t>
                      </a:r>
                    </a:p>
                  </a:txBody>
                  <a:tcPr/>
                </a:tc>
                <a:tc>
                  <a:txBody>
                    <a:bodyPr/>
                    <a:lstStyle/>
                    <a:p>
                      <a:r>
                        <a:rPr lang="en-US" sz="1600" b="0" dirty="0"/>
                        <a:t>21.14</a:t>
                      </a:r>
                    </a:p>
                  </a:txBody>
                  <a:tcPr/>
                </a:tc>
                <a:extLst>
                  <a:ext uri="{0D108BD9-81ED-4DB2-BD59-A6C34878D82A}">
                    <a16:rowId xmlns:a16="http://schemas.microsoft.com/office/drawing/2014/main" val="3118233578"/>
                  </a:ext>
                </a:extLst>
              </a:tr>
              <a:tr h="321077">
                <a:tc>
                  <a:txBody>
                    <a:bodyPr/>
                    <a:lstStyle/>
                    <a:p>
                      <a:r>
                        <a:rPr lang="en-US" sz="1600" b="0" dirty="0"/>
                        <a:t>25th Percentile</a:t>
                      </a:r>
                    </a:p>
                  </a:txBody>
                  <a:tcPr/>
                </a:tc>
                <a:tc>
                  <a:txBody>
                    <a:bodyPr/>
                    <a:lstStyle/>
                    <a:p>
                      <a:r>
                        <a:rPr lang="en-US" sz="1600" b="0" dirty="0"/>
                        <a:t>26.65</a:t>
                      </a:r>
                    </a:p>
                  </a:txBody>
                  <a:tcPr/>
                </a:tc>
                <a:extLst>
                  <a:ext uri="{0D108BD9-81ED-4DB2-BD59-A6C34878D82A}">
                    <a16:rowId xmlns:a16="http://schemas.microsoft.com/office/drawing/2014/main" val="1226663708"/>
                  </a:ext>
                </a:extLst>
              </a:tr>
              <a:tr h="321077">
                <a:tc>
                  <a:txBody>
                    <a:bodyPr/>
                    <a:lstStyle/>
                    <a:p>
                      <a:r>
                        <a:rPr lang="en-US" sz="1600" b="0" dirty="0"/>
                        <a:t>Median </a:t>
                      </a:r>
                    </a:p>
                  </a:txBody>
                  <a:tcPr/>
                </a:tc>
                <a:tc>
                  <a:txBody>
                    <a:bodyPr/>
                    <a:lstStyle/>
                    <a:p>
                      <a:r>
                        <a:rPr lang="en-US" sz="1600" b="0" dirty="0"/>
                        <a:t>27.88</a:t>
                      </a:r>
                    </a:p>
                  </a:txBody>
                  <a:tcPr/>
                </a:tc>
                <a:extLst>
                  <a:ext uri="{0D108BD9-81ED-4DB2-BD59-A6C34878D82A}">
                    <a16:rowId xmlns:a16="http://schemas.microsoft.com/office/drawing/2014/main" val="248156876"/>
                  </a:ext>
                </a:extLst>
              </a:tr>
              <a:tr h="321077">
                <a:tc>
                  <a:txBody>
                    <a:bodyPr/>
                    <a:lstStyle/>
                    <a:p>
                      <a:r>
                        <a:rPr lang="en-US" sz="1600" dirty="0"/>
                        <a:t>54</a:t>
                      </a:r>
                      <a:r>
                        <a:rPr lang="en-US" sz="1600" baseline="30000" dirty="0"/>
                        <a:t>th</a:t>
                      </a:r>
                      <a:r>
                        <a:rPr lang="en-US" sz="1600" dirty="0"/>
                        <a:t> Percentile</a:t>
                      </a:r>
                    </a:p>
                  </a:txBody>
                  <a:tcPr/>
                </a:tc>
                <a:tc>
                  <a:txBody>
                    <a:bodyPr/>
                    <a:lstStyle/>
                    <a:p>
                      <a:r>
                        <a:rPr lang="en-US" sz="1600" dirty="0"/>
                        <a:t>28.5</a:t>
                      </a:r>
                    </a:p>
                  </a:txBody>
                  <a:tcPr/>
                </a:tc>
                <a:extLst>
                  <a:ext uri="{0D108BD9-81ED-4DB2-BD59-A6C34878D82A}">
                    <a16:rowId xmlns:a16="http://schemas.microsoft.com/office/drawing/2014/main" val="375970910"/>
                  </a:ext>
                </a:extLst>
              </a:tr>
              <a:tr h="321077">
                <a:tc>
                  <a:txBody>
                    <a:bodyPr/>
                    <a:lstStyle/>
                    <a:p>
                      <a:r>
                        <a:rPr lang="en-US" sz="1600" b="0" dirty="0"/>
                        <a:t>75th Percentile</a:t>
                      </a:r>
                    </a:p>
                  </a:txBody>
                  <a:tcPr/>
                </a:tc>
                <a:tc>
                  <a:txBody>
                    <a:bodyPr/>
                    <a:lstStyle/>
                    <a:p>
                      <a:r>
                        <a:rPr lang="en-US" sz="1600" b="0" dirty="0"/>
                        <a:t>29.46</a:t>
                      </a:r>
                    </a:p>
                  </a:txBody>
                  <a:tcPr/>
                </a:tc>
                <a:extLst>
                  <a:ext uri="{0D108BD9-81ED-4DB2-BD59-A6C34878D82A}">
                    <a16:rowId xmlns:a16="http://schemas.microsoft.com/office/drawing/2014/main" val="422179764"/>
                  </a:ext>
                </a:extLst>
              </a:tr>
              <a:tr h="321077">
                <a:tc>
                  <a:txBody>
                    <a:bodyPr/>
                    <a:lstStyle/>
                    <a:p>
                      <a:r>
                        <a:rPr lang="en-US" sz="1600" b="0" dirty="0"/>
                        <a:t>Max</a:t>
                      </a:r>
                    </a:p>
                  </a:txBody>
                  <a:tcPr/>
                </a:tc>
                <a:tc>
                  <a:txBody>
                    <a:bodyPr/>
                    <a:lstStyle/>
                    <a:p>
                      <a:r>
                        <a:rPr lang="en-US" sz="1600" b="0" dirty="0"/>
                        <a:t>31.26</a:t>
                      </a:r>
                    </a:p>
                  </a:txBody>
                  <a:tcPr/>
                </a:tc>
                <a:extLst>
                  <a:ext uri="{0D108BD9-81ED-4DB2-BD59-A6C34878D82A}">
                    <a16:rowId xmlns:a16="http://schemas.microsoft.com/office/drawing/2014/main" val="3409459541"/>
                  </a:ext>
                </a:extLst>
              </a:tr>
              <a:tr h="321077">
                <a:tc>
                  <a:txBody>
                    <a:bodyPr/>
                    <a:lstStyle/>
                    <a:p>
                      <a:r>
                        <a:rPr lang="en-US" sz="1600" dirty="0"/>
                        <a:t>Mean</a:t>
                      </a:r>
                    </a:p>
                  </a:txBody>
                  <a:tcPr/>
                </a:tc>
                <a:tc>
                  <a:txBody>
                    <a:bodyPr/>
                    <a:lstStyle/>
                    <a:p>
                      <a:r>
                        <a:rPr lang="en-US" sz="1600" dirty="0"/>
                        <a:t>27.66</a:t>
                      </a:r>
                    </a:p>
                  </a:txBody>
                  <a:tcPr/>
                </a:tc>
                <a:extLst>
                  <a:ext uri="{0D108BD9-81ED-4DB2-BD59-A6C34878D82A}">
                    <a16:rowId xmlns:a16="http://schemas.microsoft.com/office/drawing/2014/main" val="2350731611"/>
                  </a:ext>
                </a:extLst>
              </a:tr>
            </a:tbl>
          </a:graphicData>
        </a:graphic>
      </p:graphicFrame>
      <p:pic>
        <p:nvPicPr>
          <p:cNvPr id="12" name="Picture 11">
            <a:extLst>
              <a:ext uri="{FF2B5EF4-FFF2-40B4-BE49-F238E27FC236}">
                <a16:creationId xmlns:a16="http://schemas.microsoft.com/office/drawing/2014/main" id="{C1D9D9BA-9269-B941-94D4-D282888464C0}"/>
              </a:ext>
            </a:extLst>
          </p:cNvPr>
          <p:cNvPicPr>
            <a:picLocks noChangeAspect="1"/>
          </p:cNvPicPr>
          <p:nvPr/>
        </p:nvPicPr>
        <p:blipFill>
          <a:blip r:embed="rId2"/>
          <a:stretch>
            <a:fillRect/>
          </a:stretch>
        </p:blipFill>
        <p:spPr>
          <a:xfrm>
            <a:off x="1066800" y="1524728"/>
            <a:ext cx="4030714" cy="2285271"/>
          </a:xfrm>
          <a:prstGeom prst="rect">
            <a:avLst/>
          </a:prstGeom>
        </p:spPr>
      </p:pic>
      <p:sp>
        <p:nvSpPr>
          <p:cNvPr id="4" name="Rectangle 3">
            <a:extLst>
              <a:ext uri="{FF2B5EF4-FFF2-40B4-BE49-F238E27FC236}">
                <a16:creationId xmlns:a16="http://schemas.microsoft.com/office/drawing/2014/main" id="{BD556416-ED3C-CB4C-8337-0E07BF0FE3A4}"/>
              </a:ext>
            </a:extLst>
          </p:cNvPr>
          <p:cNvSpPr/>
          <p:nvPr/>
        </p:nvSpPr>
        <p:spPr>
          <a:xfrm>
            <a:off x="266797" y="4137742"/>
            <a:ext cx="11658405" cy="1200329"/>
          </a:xfrm>
          <a:prstGeom prst="rect">
            <a:avLst/>
          </a:prstGeom>
        </p:spPr>
        <p:txBody>
          <a:bodyPr wrap="square">
            <a:spAutoFit/>
          </a:bodyPr>
          <a:lstStyle/>
          <a:p>
            <a:r>
              <a:rPr lang="en-US" b="1" dirty="0"/>
              <a:t>Conclusion:  </a:t>
            </a:r>
            <a:r>
              <a:rPr lang="en-US" dirty="0"/>
              <a:t>There is sufficient evidence to suggest that the new state of the art inflator has a mean inflation time that is more than 1.5 milliseconds less than the current inflator (</a:t>
            </a:r>
            <a:r>
              <a:rPr lang="en-US" dirty="0" err="1"/>
              <a:t>pvalue</a:t>
            </a:r>
            <a:r>
              <a:rPr lang="en-US" dirty="0"/>
              <a:t> &lt;.0239).  A 90% confidence interval for the mean inflation time is (26.96 </a:t>
            </a:r>
            <a:r>
              <a:rPr lang="en-US" dirty="0" err="1"/>
              <a:t>ms</a:t>
            </a:r>
            <a:r>
              <a:rPr lang="en-US" dirty="0"/>
              <a:t>, 28.35 </a:t>
            </a:r>
            <a:r>
              <a:rPr lang="en-US" dirty="0" err="1"/>
              <a:t>ms</a:t>
            </a:r>
            <a:r>
              <a:rPr lang="en-US" dirty="0"/>
              <a:t>) which implies that we are 90% confident that the decrease in the mean inflation time associated with the new inflator is (0.15 </a:t>
            </a:r>
            <a:r>
              <a:rPr lang="en-US" dirty="0" err="1"/>
              <a:t>ms</a:t>
            </a:r>
            <a:r>
              <a:rPr lang="en-US" dirty="0"/>
              <a:t>, 1.54 </a:t>
            </a:r>
            <a:r>
              <a:rPr lang="en-US" dirty="0" err="1"/>
              <a:t>ms</a:t>
            </a:r>
            <a:r>
              <a:rPr lang="en-US" dirty="0"/>
              <a:t>). </a:t>
            </a:r>
          </a:p>
        </p:txBody>
      </p:sp>
      <p:sp>
        <p:nvSpPr>
          <p:cNvPr id="11" name="Rectangle 10">
            <a:extLst>
              <a:ext uri="{FF2B5EF4-FFF2-40B4-BE49-F238E27FC236}">
                <a16:creationId xmlns:a16="http://schemas.microsoft.com/office/drawing/2014/main" id="{D3014786-8032-9E4F-A081-EF8695B581E1}"/>
              </a:ext>
            </a:extLst>
          </p:cNvPr>
          <p:cNvSpPr/>
          <p:nvPr/>
        </p:nvSpPr>
        <p:spPr>
          <a:xfrm>
            <a:off x="287482" y="5375812"/>
            <a:ext cx="11506200" cy="1200329"/>
          </a:xfrm>
          <a:prstGeom prst="rect">
            <a:avLst/>
          </a:prstGeom>
        </p:spPr>
        <p:txBody>
          <a:bodyPr wrap="square">
            <a:spAutoFit/>
          </a:bodyPr>
          <a:lstStyle/>
          <a:p>
            <a:r>
              <a:rPr lang="en-US" b="1" dirty="0"/>
              <a:t>Scope:  </a:t>
            </a:r>
            <a:r>
              <a:rPr lang="en-US" dirty="0"/>
              <a:t>Since these 37 inflators were manufactured for this study, they can be thought of as a sample of the population of inflators that could have been manufactured and that will be manufactured if you move forward with this inflator.  If you think this is reasonable then these results could be assumed apply to the new inflators as a whole …. Keeping in mind that they are manufactured at the New Mexico facility. </a:t>
            </a:r>
          </a:p>
        </p:txBody>
      </p:sp>
      <p:cxnSp>
        <p:nvCxnSpPr>
          <p:cNvPr id="14" name="Straight Connector 13">
            <a:extLst>
              <a:ext uri="{FF2B5EF4-FFF2-40B4-BE49-F238E27FC236}">
                <a16:creationId xmlns:a16="http://schemas.microsoft.com/office/drawing/2014/main" id="{663A2381-A336-6541-BBA4-73701E907806}"/>
              </a:ext>
            </a:extLst>
          </p:cNvPr>
          <p:cNvCxnSpPr/>
          <p:nvPr/>
        </p:nvCxnSpPr>
        <p:spPr>
          <a:xfrm>
            <a:off x="3833192" y="1447800"/>
            <a:ext cx="0" cy="228527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4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A7B5F-8C95-E044-9D9F-587BF83B8D2A}"/>
              </a:ext>
            </a:extLst>
          </p:cNvPr>
          <p:cNvSpPr>
            <a:spLocks noGrp="1"/>
          </p:cNvSpPr>
          <p:nvPr>
            <p:ph type="title"/>
          </p:nvPr>
        </p:nvSpPr>
        <p:spPr/>
        <p:txBody>
          <a:bodyPr/>
          <a:lstStyle/>
          <a:p>
            <a:r>
              <a:rPr lang="en-US" dirty="0"/>
              <a:t>Appendix</a:t>
            </a:r>
          </a:p>
        </p:txBody>
      </p:sp>
      <p:sp>
        <p:nvSpPr>
          <p:cNvPr id="3" name="Content Placeholder 2">
            <a:extLst>
              <a:ext uri="{FF2B5EF4-FFF2-40B4-BE49-F238E27FC236}">
                <a16:creationId xmlns:a16="http://schemas.microsoft.com/office/drawing/2014/main" id="{EB9498CC-B9A0-8741-B1E4-115501A3480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15933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9147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0F9CB-E54F-4C01-BB0E-5E7407FDE47E}"/>
              </a:ext>
            </a:extLst>
          </p:cNvPr>
          <p:cNvSpPr>
            <a:spLocks noGrp="1"/>
          </p:cNvSpPr>
          <p:nvPr>
            <p:ph type="title"/>
          </p:nvPr>
        </p:nvSpPr>
        <p:spPr/>
        <p:txBody>
          <a:bodyPr/>
          <a:lstStyle/>
          <a:p>
            <a:r>
              <a:rPr lang="en-US" dirty="0"/>
              <a:t>Assumptions</a:t>
            </a:r>
          </a:p>
        </p:txBody>
      </p:sp>
      <p:sp>
        <p:nvSpPr>
          <p:cNvPr id="5" name="Rectangle 2">
            <a:extLst>
              <a:ext uri="{FF2B5EF4-FFF2-40B4-BE49-F238E27FC236}">
                <a16:creationId xmlns:a16="http://schemas.microsoft.com/office/drawing/2014/main" id="{BE9D9DBF-6A8E-4BB2-943F-F052D08289E2}"/>
              </a:ext>
            </a:extLst>
          </p:cNvPr>
          <p:cNvSpPr>
            <a:spLocks noChangeArrowheads="1"/>
          </p:cNvSpPr>
          <p:nvPr/>
        </p:nvSpPr>
        <p:spPr bwMode="auto">
          <a:xfrm>
            <a:off x="304800" y="44658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A54E37B7-1BAD-48DB-8C76-104E69FFA51D}"/>
              </a:ext>
            </a:extLst>
          </p:cNvPr>
          <p:cNvSpPr/>
          <p:nvPr/>
        </p:nvSpPr>
        <p:spPr>
          <a:xfrm>
            <a:off x="12573000" y="2895600"/>
            <a:ext cx="6096000" cy="1200329"/>
          </a:xfrm>
          <a:prstGeom prst="rect">
            <a:avLst/>
          </a:prstGeom>
        </p:spPr>
        <p:txBody>
          <a:bodyPr>
            <a:spAutoFit/>
          </a:bodyPr>
          <a:lstStyle/>
          <a:p>
            <a:r>
              <a:rPr lang="en-US" dirty="0" err="1"/>
              <a:t>set.seed</a:t>
            </a:r>
            <a:r>
              <a:rPr lang="en-US" dirty="0"/>
              <a:t>(2)</a:t>
            </a:r>
          </a:p>
          <a:p>
            <a:r>
              <a:rPr lang="en-US" dirty="0" err="1"/>
              <a:t>TheSample</a:t>
            </a:r>
            <a:r>
              <a:rPr lang="en-US" dirty="0"/>
              <a:t> = round(</a:t>
            </a:r>
            <a:r>
              <a:rPr lang="en-US" dirty="0" err="1"/>
              <a:t>rnorm</a:t>
            </a:r>
            <a:r>
              <a:rPr lang="en-US" dirty="0"/>
              <a:t>(37,28.5,3),2)</a:t>
            </a:r>
          </a:p>
          <a:p>
            <a:r>
              <a:rPr lang="en-US" dirty="0" err="1"/>
              <a:t>TheSample</a:t>
            </a:r>
            <a:endParaRPr lang="en-US" dirty="0"/>
          </a:p>
          <a:p>
            <a:r>
              <a:rPr lang="en-US" dirty="0"/>
              <a:t>write.csv(</a:t>
            </a:r>
            <a:r>
              <a:rPr lang="en-US" dirty="0" err="1"/>
              <a:t>TheSample</a:t>
            </a:r>
            <a:r>
              <a:rPr lang="en-US" dirty="0"/>
              <a:t>,"SampleOfInflators.csv")</a:t>
            </a:r>
          </a:p>
        </p:txBody>
      </p:sp>
      <p:sp>
        <p:nvSpPr>
          <p:cNvPr id="8" name="TextBox 7">
            <a:extLst>
              <a:ext uri="{FF2B5EF4-FFF2-40B4-BE49-F238E27FC236}">
                <a16:creationId xmlns:a16="http://schemas.microsoft.com/office/drawing/2014/main" id="{A416470A-EA68-4A9D-9BF0-476520FC488D}"/>
              </a:ext>
            </a:extLst>
          </p:cNvPr>
          <p:cNvSpPr txBox="1"/>
          <p:nvPr/>
        </p:nvSpPr>
        <p:spPr>
          <a:xfrm>
            <a:off x="5334000" y="1828800"/>
            <a:ext cx="6477000" cy="4616648"/>
          </a:xfrm>
          <a:prstGeom prst="rect">
            <a:avLst/>
          </a:prstGeom>
          <a:noFill/>
        </p:spPr>
        <p:txBody>
          <a:bodyPr wrap="square" rtlCol="0">
            <a:spAutoFit/>
          </a:bodyPr>
          <a:lstStyle/>
          <a:p>
            <a:r>
              <a:rPr lang="en-US" sz="2400" b="1" dirty="0"/>
              <a:t>Assumptions:</a:t>
            </a:r>
          </a:p>
          <a:p>
            <a:endParaRPr lang="en-US" dirty="0"/>
          </a:p>
          <a:p>
            <a:r>
              <a:rPr lang="en-US" b="1" dirty="0"/>
              <a:t>Normality: </a:t>
            </a:r>
            <a:r>
              <a:rPr lang="en-US" dirty="0"/>
              <a:t>The histogram and </a:t>
            </a:r>
            <a:r>
              <a:rPr lang="en-US" dirty="0" err="1"/>
              <a:t>qqplot</a:t>
            </a:r>
            <a:r>
              <a:rPr lang="en-US" dirty="0"/>
              <a:t> are fairly consistent with a normally distributed population although there is some evidence of a left skew.  Given the fact we have 37 observations, we will assume that this assumption is either met or that the t-test is robust to this assumption. </a:t>
            </a:r>
          </a:p>
          <a:p>
            <a:endParaRPr lang="en-US" dirty="0"/>
          </a:p>
          <a:p>
            <a:r>
              <a:rPr lang="en-US" b="1" dirty="0"/>
              <a:t>Independent: </a:t>
            </a:r>
            <a:r>
              <a:rPr lang="en-US" dirty="0"/>
              <a:t>The inflators had to be manufactured for the sample thus they are a sample of the </a:t>
            </a:r>
            <a:r>
              <a:rPr lang="en-US" i="1" dirty="0"/>
              <a:t>theoretical</a:t>
            </a:r>
            <a:r>
              <a:rPr lang="en-US" dirty="0"/>
              <a:t> population of inflators that could have been produced.  However, the time and location of manufacturing was essentially fixed which casts some concerns over the independence of the observations if the population is considered to be all inflators that will ever be produced.  We will note this concern and proceed with caution. </a:t>
            </a:r>
          </a:p>
        </p:txBody>
      </p:sp>
      <p:pic>
        <p:nvPicPr>
          <p:cNvPr id="4" name="Picture 3">
            <a:extLst>
              <a:ext uri="{FF2B5EF4-FFF2-40B4-BE49-F238E27FC236}">
                <a16:creationId xmlns:a16="http://schemas.microsoft.com/office/drawing/2014/main" id="{812B2AE0-F775-744E-9FD2-8F70FE1B311F}"/>
              </a:ext>
            </a:extLst>
          </p:cNvPr>
          <p:cNvPicPr>
            <a:picLocks noChangeAspect="1"/>
          </p:cNvPicPr>
          <p:nvPr/>
        </p:nvPicPr>
        <p:blipFill>
          <a:blip r:embed="rId2"/>
          <a:stretch>
            <a:fillRect/>
          </a:stretch>
        </p:blipFill>
        <p:spPr>
          <a:xfrm>
            <a:off x="613064" y="1524728"/>
            <a:ext cx="4030714" cy="2285271"/>
          </a:xfrm>
          <a:prstGeom prst="rect">
            <a:avLst/>
          </a:prstGeom>
        </p:spPr>
      </p:pic>
      <p:pic>
        <p:nvPicPr>
          <p:cNvPr id="9" name="Picture 8">
            <a:extLst>
              <a:ext uri="{FF2B5EF4-FFF2-40B4-BE49-F238E27FC236}">
                <a16:creationId xmlns:a16="http://schemas.microsoft.com/office/drawing/2014/main" id="{45270564-CFDE-2F45-A868-4F866B515524}"/>
              </a:ext>
            </a:extLst>
          </p:cNvPr>
          <p:cNvPicPr>
            <a:picLocks noChangeAspect="1"/>
          </p:cNvPicPr>
          <p:nvPr/>
        </p:nvPicPr>
        <p:blipFill>
          <a:blip r:embed="rId3"/>
          <a:stretch>
            <a:fillRect/>
          </a:stretch>
        </p:blipFill>
        <p:spPr>
          <a:xfrm>
            <a:off x="609600" y="4095929"/>
            <a:ext cx="4030714" cy="2285271"/>
          </a:xfrm>
          <a:prstGeom prst="rect">
            <a:avLst/>
          </a:prstGeom>
        </p:spPr>
      </p:pic>
    </p:spTree>
    <p:extLst>
      <p:ext uri="{BB962C8B-B14F-4D97-AF65-F5344CB8AC3E}">
        <p14:creationId xmlns:p14="http://schemas.microsoft.com/office/powerpoint/2010/main" val="38639239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0F9CB-E54F-4C01-BB0E-5E7407FDE47E}"/>
              </a:ext>
            </a:extLst>
          </p:cNvPr>
          <p:cNvSpPr>
            <a:spLocks noGrp="1"/>
          </p:cNvSpPr>
          <p:nvPr>
            <p:ph type="title"/>
          </p:nvPr>
        </p:nvSpPr>
        <p:spPr/>
        <p:txBody>
          <a:bodyPr/>
          <a:lstStyle/>
          <a:p>
            <a:r>
              <a:rPr lang="en-US" dirty="0"/>
              <a:t>Hypothesis Test</a:t>
            </a:r>
          </a:p>
        </p:txBody>
      </p:sp>
      <p:sp>
        <p:nvSpPr>
          <p:cNvPr id="5" name="Rectangle 2">
            <a:extLst>
              <a:ext uri="{FF2B5EF4-FFF2-40B4-BE49-F238E27FC236}">
                <a16:creationId xmlns:a16="http://schemas.microsoft.com/office/drawing/2014/main" id="{BE9D9DBF-6A8E-4BB2-943F-F052D08289E2}"/>
              </a:ext>
            </a:extLst>
          </p:cNvPr>
          <p:cNvSpPr>
            <a:spLocks noChangeArrowheads="1"/>
          </p:cNvSpPr>
          <p:nvPr/>
        </p:nvSpPr>
        <p:spPr bwMode="auto">
          <a:xfrm>
            <a:off x="304800" y="44658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A54E37B7-1BAD-48DB-8C76-104E69FFA51D}"/>
              </a:ext>
            </a:extLst>
          </p:cNvPr>
          <p:cNvSpPr/>
          <p:nvPr/>
        </p:nvSpPr>
        <p:spPr>
          <a:xfrm>
            <a:off x="12573000" y="2895600"/>
            <a:ext cx="6096000" cy="1200329"/>
          </a:xfrm>
          <a:prstGeom prst="rect">
            <a:avLst/>
          </a:prstGeom>
        </p:spPr>
        <p:txBody>
          <a:bodyPr>
            <a:spAutoFit/>
          </a:bodyPr>
          <a:lstStyle/>
          <a:p>
            <a:r>
              <a:rPr lang="en-US" dirty="0" err="1"/>
              <a:t>set.seed</a:t>
            </a:r>
            <a:r>
              <a:rPr lang="en-US" dirty="0"/>
              <a:t>(2)</a:t>
            </a:r>
          </a:p>
          <a:p>
            <a:r>
              <a:rPr lang="en-US" dirty="0" err="1"/>
              <a:t>TheSample</a:t>
            </a:r>
            <a:r>
              <a:rPr lang="en-US" dirty="0"/>
              <a:t> = round(</a:t>
            </a:r>
            <a:r>
              <a:rPr lang="en-US" dirty="0" err="1"/>
              <a:t>rnorm</a:t>
            </a:r>
            <a:r>
              <a:rPr lang="en-US" dirty="0"/>
              <a:t>(37,28.5,3),2)</a:t>
            </a:r>
          </a:p>
          <a:p>
            <a:r>
              <a:rPr lang="en-US" dirty="0" err="1"/>
              <a:t>TheSample</a:t>
            </a:r>
            <a:endParaRPr lang="en-US" dirty="0"/>
          </a:p>
          <a:p>
            <a:r>
              <a:rPr lang="en-US" dirty="0"/>
              <a:t>write.csv(</a:t>
            </a:r>
            <a:r>
              <a:rPr lang="en-US" dirty="0" err="1"/>
              <a:t>TheSample</a:t>
            </a:r>
            <a:r>
              <a:rPr lang="en-US" dirty="0"/>
              <a:t>,"SampleOfInflators.csv")</a:t>
            </a:r>
          </a:p>
        </p:txBody>
      </p:sp>
      <p:sp>
        <p:nvSpPr>
          <p:cNvPr id="8" name="TextBox 7">
            <a:extLst>
              <a:ext uri="{FF2B5EF4-FFF2-40B4-BE49-F238E27FC236}">
                <a16:creationId xmlns:a16="http://schemas.microsoft.com/office/drawing/2014/main" id="{A416470A-EA68-4A9D-9BF0-476520FC488D}"/>
              </a:ext>
            </a:extLst>
          </p:cNvPr>
          <p:cNvSpPr txBox="1"/>
          <p:nvPr/>
        </p:nvSpPr>
        <p:spPr>
          <a:xfrm>
            <a:off x="4876800" y="1447800"/>
            <a:ext cx="6985503" cy="2185214"/>
          </a:xfrm>
          <a:prstGeom prst="rect">
            <a:avLst/>
          </a:prstGeom>
          <a:noFill/>
        </p:spPr>
        <p:txBody>
          <a:bodyPr wrap="square" rtlCol="0">
            <a:spAutoFit/>
          </a:bodyPr>
          <a:lstStyle/>
          <a:p>
            <a:r>
              <a:rPr lang="en-US" sz="1600" b="1" dirty="0"/>
              <a:t>Assumptions:</a:t>
            </a:r>
          </a:p>
          <a:p>
            <a:endParaRPr lang="en-US" sz="1200" dirty="0"/>
          </a:p>
          <a:p>
            <a:r>
              <a:rPr lang="en-US" sz="1200" b="1" dirty="0"/>
              <a:t>Normality: </a:t>
            </a:r>
            <a:r>
              <a:rPr lang="en-US" sz="1200" dirty="0"/>
              <a:t>The histogram and </a:t>
            </a:r>
            <a:r>
              <a:rPr lang="en-US" sz="1200" dirty="0" err="1"/>
              <a:t>qqplot</a:t>
            </a:r>
            <a:r>
              <a:rPr lang="en-US" sz="1200" dirty="0"/>
              <a:t> are fairly consistent with a normally distributed population although there is some evidence of a left skew.  Given the fact we have 37 observations, we will assume that this assumption is either met or that the t-test is robust to this assumption. </a:t>
            </a:r>
          </a:p>
          <a:p>
            <a:endParaRPr lang="en-US" sz="1200" dirty="0"/>
          </a:p>
          <a:p>
            <a:r>
              <a:rPr lang="en-US" sz="1200" b="1" dirty="0"/>
              <a:t>Independent: </a:t>
            </a:r>
            <a:r>
              <a:rPr lang="en-US" sz="1200" dirty="0"/>
              <a:t>The inflators had to be manufactured for he sample thus they are a sample of the theoretical population of inflators that could have been produced.  However, the time and location of manufacturing was essentially fixed which casts some concerns over the independence of the observations if the population is considered to be all inflators that will ever be produced.  We will note this concern and proceed with caution.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743863A-CEB8-481B-BFDC-1F664DA9D330}"/>
                  </a:ext>
                </a:extLst>
              </p:cNvPr>
              <p:cNvSpPr txBox="1"/>
              <p:nvPr/>
            </p:nvSpPr>
            <p:spPr>
              <a:xfrm>
                <a:off x="4724400" y="3657600"/>
                <a:ext cx="6985503" cy="3278333"/>
              </a:xfrm>
              <a:prstGeom prst="rect">
                <a:avLst/>
              </a:prstGeom>
              <a:noFill/>
            </p:spPr>
            <p:txBody>
              <a:bodyPr wrap="square" rtlCol="0">
                <a:spAutoFit/>
              </a:bodyPr>
              <a:lstStyle/>
              <a:p>
                <a:r>
                  <a:rPr lang="en-US" sz="1600" b="1" dirty="0"/>
                  <a:t>Hypothesis Test:</a:t>
                </a:r>
              </a:p>
              <a:p>
                <a:endParaRPr lang="en-US" sz="1600" b="1" dirty="0"/>
              </a:p>
              <a:p>
                <a:r>
                  <a:rPr lang="en-US" sz="1600" b="1" dirty="0"/>
                  <a:t>Step 1: </a:t>
                </a:r>
                <a14:m>
                  <m:oMath xmlns:m="http://schemas.openxmlformats.org/officeDocument/2006/math">
                    <m:r>
                      <a:rPr lang="en-US" sz="1600" b="1" i="1" smtClean="0">
                        <a:latin typeface="Cambria Math" panose="02040503050406030204" pitchFamily="18" charset="0"/>
                      </a:rPr>
                      <m:t>𝑯𝒐</m:t>
                    </m:r>
                    <m:r>
                      <a:rPr lang="en-US" sz="1600" b="1" i="1" smtClean="0">
                        <a:latin typeface="Cambria Math" panose="02040503050406030204" pitchFamily="18" charset="0"/>
                      </a:rPr>
                      <m:t>: </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ea typeface="Cambria Math" panose="02040503050406030204" pitchFamily="18" charset="0"/>
                          </a:rPr>
                          <m:t>𝝁</m:t>
                        </m:r>
                      </m:e>
                      <m:sub>
                        <m:r>
                          <a:rPr lang="en-US" sz="1600" b="1" i="1" smtClean="0">
                            <a:latin typeface="Cambria Math" panose="02040503050406030204" pitchFamily="18" charset="0"/>
                          </a:rPr>
                          <m:t>𝑰𝒏𝒇𝒍𝒂𝒕𝒐𝒓</m:t>
                        </m:r>
                      </m:sub>
                    </m:sSub>
                    <m:r>
                      <a:rPr lang="en-US" sz="1600" b="1" i="1" smtClean="0">
                        <a:latin typeface="Cambria Math" panose="02040503050406030204" pitchFamily="18" charset="0"/>
                      </a:rPr>
                      <m:t>=</m:t>
                    </m:r>
                    <m:r>
                      <a:rPr lang="en-US" sz="1600" b="1" i="1" smtClean="0">
                        <a:latin typeface="Cambria Math" panose="02040503050406030204" pitchFamily="18" charset="0"/>
                      </a:rPr>
                      <m:t>𝟐𝟖</m:t>
                    </m:r>
                    <m:r>
                      <a:rPr lang="en-US" sz="1600" b="1" i="1" smtClean="0">
                        <a:latin typeface="Cambria Math" panose="02040503050406030204" pitchFamily="18" charset="0"/>
                      </a:rPr>
                      <m:t>.</m:t>
                    </m:r>
                    <m:r>
                      <a:rPr lang="en-US" sz="1600" b="1" i="1" smtClean="0">
                        <a:latin typeface="Cambria Math" panose="02040503050406030204" pitchFamily="18" charset="0"/>
                      </a:rPr>
                      <m:t>𝟓</m:t>
                    </m:r>
                  </m:oMath>
                </a14:m>
                <a:endParaRPr lang="en-US" sz="1600" b="1" i="1" dirty="0">
                  <a:latin typeface="Cambria Math" panose="02040503050406030204" pitchFamily="18" charset="0"/>
                </a:endParaRPr>
              </a:p>
              <a:p>
                <a:r>
                  <a:rPr lang="en-US" sz="1600" b="1" dirty="0"/>
                  <a:t>             </a:t>
                </a:r>
                <a14:m>
                  <m:oMath xmlns:m="http://schemas.openxmlformats.org/officeDocument/2006/math">
                    <m:r>
                      <a:rPr lang="en-US" sz="1600" b="1" i="1" smtClean="0">
                        <a:latin typeface="Cambria Math" panose="02040503050406030204" pitchFamily="18" charset="0"/>
                      </a:rPr>
                      <m:t>𝑯𝒂</m:t>
                    </m:r>
                    <m:r>
                      <a:rPr lang="en-US" sz="1600" b="1" i="1" smtClean="0">
                        <a:latin typeface="Cambria Math" panose="02040503050406030204" pitchFamily="18" charset="0"/>
                      </a:rPr>
                      <m:t>:</m:t>
                    </m:r>
                    <m:sSub>
                      <m:sSubPr>
                        <m:ctrlPr>
                          <a:rPr lang="en-US" sz="1600" b="1" i="1">
                            <a:latin typeface="Cambria Math" panose="02040503050406030204" pitchFamily="18" charset="0"/>
                          </a:rPr>
                        </m:ctrlPr>
                      </m:sSubPr>
                      <m:e>
                        <m:r>
                          <a:rPr lang="en-US" sz="1600" b="1" i="1" smtClean="0">
                            <a:latin typeface="Cambria Math" panose="02040503050406030204" pitchFamily="18" charset="0"/>
                          </a:rPr>
                          <m:t> </m:t>
                        </m:r>
                        <m:r>
                          <a:rPr lang="en-US" sz="1600" b="1" i="1">
                            <a:latin typeface="Cambria Math" panose="02040503050406030204" pitchFamily="18" charset="0"/>
                            <a:ea typeface="Cambria Math" panose="02040503050406030204" pitchFamily="18" charset="0"/>
                          </a:rPr>
                          <m:t>𝝁</m:t>
                        </m:r>
                      </m:e>
                      <m:sub>
                        <m:r>
                          <a:rPr lang="en-US" sz="1600" b="1" i="1">
                            <a:latin typeface="Cambria Math" panose="02040503050406030204" pitchFamily="18" charset="0"/>
                          </a:rPr>
                          <m:t>𝑰𝒏𝒇𝒍𝒂𝒕𝒐𝒓</m:t>
                        </m:r>
                      </m:sub>
                    </m:sSub>
                    <m:r>
                      <a:rPr lang="en-US" sz="1600" b="1" i="1" smtClean="0">
                        <a:latin typeface="Cambria Math" panose="02040503050406030204" pitchFamily="18" charset="0"/>
                      </a:rPr>
                      <m:t>&lt;</m:t>
                    </m:r>
                    <m:r>
                      <a:rPr lang="en-US" sz="1600" b="1" i="1" smtClean="0">
                        <a:latin typeface="Cambria Math" panose="02040503050406030204" pitchFamily="18" charset="0"/>
                      </a:rPr>
                      <m:t>𝟐𝟖</m:t>
                    </m:r>
                    <m:r>
                      <a:rPr lang="en-US" sz="1600" b="1" i="1" smtClean="0">
                        <a:latin typeface="Cambria Math" panose="02040503050406030204" pitchFamily="18" charset="0"/>
                      </a:rPr>
                      <m:t>.</m:t>
                    </m:r>
                    <m:r>
                      <a:rPr lang="en-US" sz="1600" b="1" i="1" smtClean="0">
                        <a:latin typeface="Cambria Math" panose="02040503050406030204" pitchFamily="18" charset="0"/>
                      </a:rPr>
                      <m:t>𝟓</m:t>
                    </m:r>
                  </m:oMath>
                </a14:m>
                <a:endParaRPr lang="en-US" sz="1600" b="1" dirty="0"/>
              </a:p>
              <a:p>
                <a:endParaRPr lang="en-US" sz="1600" b="1" dirty="0"/>
              </a:p>
              <a:p>
                <a:r>
                  <a:rPr lang="en-US" sz="1600" b="1" dirty="0"/>
                  <a:t>Step 2: </a:t>
                </a:r>
                <a:r>
                  <a:rPr lang="en-US" sz="1600" b="1" dirty="0" err="1"/>
                  <a:t>t</a:t>
                </a:r>
                <a:r>
                  <a:rPr lang="en-US" sz="1600" b="1" baseline="-25000" dirty="0" err="1"/>
                  <a:t>crit</a:t>
                </a:r>
                <a:r>
                  <a:rPr lang="en-US" sz="1600" b="1" dirty="0"/>
                  <a:t> = -1.69</a:t>
                </a:r>
              </a:p>
              <a:p>
                <a:endParaRPr lang="en-US" sz="1600" b="1" dirty="0"/>
              </a:p>
              <a:p>
                <a:r>
                  <a:rPr lang="en-US" sz="1600" b="1" dirty="0"/>
                  <a:t>Step 3: </a:t>
                </a:r>
                <a:r>
                  <a:rPr lang="en-US" sz="1600" b="1" dirty="0" err="1"/>
                  <a:t>t</a:t>
                </a:r>
                <a:r>
                  <a:rPr lang="en-US" sz="1600" b="1" baseline="-25000" dirty="0" err="1"/>
                  <a:t>stat</a:t>
                </a:r>
                <a:r>
                  <a:rPr lang="en-US" sz="1600" b="1" dirty="0"/>
                  <a:t> = -2.05</a:t>
                </a:r>
              </a:p>
              <a:p>
                <a:endParaRPr lang="en-US" sz="1600" b="1" dirty="0"/>
              </a:p>
              <a:p>
                <a:r>
                  <a:rPr lang="en-US" sz="1600" b="1" dirty="0"/>
                  <a:t>Step 4: </a:t>
                </a:r>
                <a:r>
                  <a:rPr lang="en-US" sz="1600" b="1" dirty="0" err="1"/>
                  <a:t>pvalue</a:t>
                </a:r>
                <a:r>
                  <a:rPr lang="en-US" sz="1600" b="1" dirty="0"/>
                  <a:t> &lt; .0239</a:t>
                </a:r>
              </a:p>
              <a:p>
                <a:endParaRPr lang="en-US" sz="1600" b="1" dirty="0"/>
              </a:p>
              <a:p>
                <a:r>
                  <a:rPr lang="en-US" sz="1600" b="1" dirty="0"/>
                  <a:t>Step 5: Reject Ho</a:t>
                </a:r>
              </a:p>
              <a:p>
                <a:endParaRPr lang="en-US" sz="1200" dirty="0"/>
              </a:p>
            </p:txBody>
          </p:sp>
        </mc:Choice>
        <mc:Fallback xmlns="">
          <p:sp>
            <p:nvSpPr>
              <p:cNvPr id="9" name="TextBox 8">
                <a:extLst>
                  <a:ext uri="{FF2B5EF4-FFF2-40B4-BE49-F238E27FC236}">
                    <a16:creationId xmlns:a16="http://schemas.microsoft.com/office/drawing/2014/main" id="{A743863A-CEB8-481B-BFDC-1F664DA9D330}"/>
                  </a:ext>
                </a:extLst>
              </p:cNvPr>
              <p:cNvSpPr txBox="1">
                <a:spLocks noRot="1" noChangeAspect="1" noMove="1" noResize="1" noEditPoints="1" noAdjustHandles="1" noChangeArrowheads="1" noChangeShapeType="1" noTextEdit="1"/>
              </p:cNvSpPr>
              <p:nvPr/>
            </p:nvSpPr>
            <p:spPr>
              <a:xfrm>
                <a:off x="4724400" y="3657600"/>
                <a:ext cx="6985503" cy="3278333"/>
              </a:xfrm>
              <a:prstGeom prst="rect">
                <a:avLst/>
              </a:prstGeom>
              <a:blipFill>
                <a:blip r:embed="rId2"/>
                <a:stretch>
                  <a:fillRect l="-544" t="-77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4128976-EBE9-4096-A1AA-D16C731C1AF5}"/>
              </a:ext>
            </a:extLst>
          </p:cNvPr>
          <p:cNvSpPr txBox="1"/>
          <p:nvPr/>
        </p:nvSpPr>
        <p:spPr>
          <a:xfrm>
            <a:off x="7518149" y="4114800"/>
            <a:ext cx="4597651" cy="2308324"/>
          </a:xfrm>
          <a:prstGeom prst="rect">
            <a:avLst/>
          </a:prstGeom>
          <a:noFill/>
        </p:spPr>
        <p:txBody>
          <a:bodyPr wrap="square" rtlCol="0">
            <a:spAutoFit/>
          </a:bodyPr>
          <a:lstStyle/>
          <a:p>
            <a:r>
              <a:rPr lang="en-US" sz="1600" b="1" dirty="0"/>
              <a:t>Step 6</a:t>
            </a:r>
            <a:r>
              <a:rPr lang="en-US" sz="1600" dirty="0"/>
              <a:t>: There is sufficient evidence to suggest that the new state of the art inflator has a mean inflation time that is more than 1.5 milliseconds less than the current inflator (</a:t>
            </a:r>
            <a:r>
              <a:rPr lang="en-US" sz="1600" dirty="0" err="1"/>
              <a:t>pvalue</a:t>
            </a:r>
            <a:r>
              <a:rPr lang="en-US" sz="1600" dirty="0"/>
              <a:t> &lt;.0001).  A 90% confidence interval for the mean inflation time is (22.15 </a:t>
            </a:r>
            <a:r>
              <a:rPr lang="en-US" sz="1600" dirty="0" err="1"/>
              <a:t>ms</a:t>
            </a:r>
            <a:r>
              <a:rPr lang="en-US" sz="1600" dirty="0"/>
              <a:t>, 25.80 </a:t>
            </a:r>
            <a:r>
              <a:rPr lang="en-US" sz="1600" dirty="0" err="1"/>
              <a:t>ms</a:t>
            </a:r>
            <a:r>
              <a:rPr lang="en-US" sz="1600" dirty="0"/>
              <a:t>) which implies that we are 90% confident that the decrease in the mean inflation time associated with the new inflator is (4.20 </a:t>
            </a:r>
            <a:r>
              <a:rPr lang="en-US" sz="1600" dirty="0" err="1"/>
              <a:t>ms</a:t>
            </a:r>
            <a:r>
              <a:rPr lang="en-US" sz="1600" dirty="0"/>
              <a:t>, 7.85 </a:t>
            </a:r>
            <a:r>
              <a:rPr lang="en-US" sz="1600" dirty="0" err="1"/>
              <a:t>ms</a:t>
            </a:r>
            <a:r>
              <a:rPr lang="en-US" sz="1600" dirty="0"/>
              <a:t>).  </a:t>
            </a:r>
          </a:p>
        </p:txBody>
      </p:sp>
      <p:pic>
        <p:nvPicPr>
          <p:cNvPr id="10" name="Picture 9">
            <a:extLst>
              <a:ext uri="{FF2B5EF4-FFF2-40B4-BE49-F238E27FC236}">
                <a16:creationId xmlns:a16="http://schemas.microsoft.com/office/drawing/2014/main" id="{B3DD3F5B-C75D-B441-A340-0A5363DC644D}"/>
              </a:ext>
            </a:extLst>
          </p:cNvPr>
          <p:cNvPicPr>
            <a:picLocks noChangeAspect="1"/>
          </p:cNvPicPr>
          <p:nvPr/>
        </p:nvPicPr>
        <p:blipFill>
          <a:blip r:embed="rId3"/>
          <a:stretch>
            <a:fillRect/>
          </a:stretch>
        </p:blipFill>
        <p:spPr>
          <a:xfrm>
            <a:off x="12420600" y="4330592"/>
            <a:ext cx="4191000" cy="2032000"/>
          </a:xfrm>
          <a:prstGeom prst="rect">
            <a:avLst/>
          </a:prstGeom>
        </p:spPr>
      </p:pic>
      <p:pic>
        <p:nvPicPr>
          <p:cNvPr id="11" name="Picture 10">
            <a:extLst>
              <a:ext uri="{FF2B5EF4-FFF2-40B4-BE49-F238E27FC236}">
                <a16:creationId xmlns:a16="http://schemas.microsoft.com/office/drawing/2014/main" id="{BD894E75-5506-BC48-97AF-384D8447157C}"/>
              </a:ext>
            </a:extLst>
          </p:cNvPr>
          <p:cNvPicPr>
            <a:picLocks noChangeAspect="1"/>
          </p:cNvPicPr>
          <p:nvPr/>
        </p:nvPicPr>
        <p:blipFill>
          <a:blip r:embed="rId4"/>
          <a:stretch>
            <a:fillRect/>
          </a:stretch>
        </p:blipFill>
        <p:spPr>
          <a:xfrm>
            <a:off x="12420600" y="286037"/>
            <a:ext cx="4394200" cy="2374900"/>
          </a:xfrm>
          <a:prstGeom prst="rect">
            <a:avLst/>
          </a:prstGeom>
        </p:spPr>
      </p:pic>
      <p:pic>
        <p:nvPicPr>
          <p:cNvPr id="12" name="Picture 11">
            <a:extLst>
              <a:ext uri="{FF2B5EF4-FFF2-40B4-BE49-F238E27FC236}">
                <a16:creationId xmlns:a16="http://schemas.microsoft.com/office/drawing/2014/main" id="{946FA0A5-CCEC-B04F-A71D-527D62B7625B}"/>
              </a:ext>
            </a:extLst>
          </p:cNvPr>
          <p:cNvPicPr>
            <a:picLocks noChangeAspect="1"/>
          </p:cNvPicPr>
          <p:nvPr/>
        </p:nvPicPr>
        <p:blipFill>
          <a:blip r:embed="rId5"/>
          <a:stretch>
            <a:fillRect/>
          </a:stretch>
        </p:blipFill>
        <p:spPr>
          <a:xfrm>
            <a:off x="613064" y="1524728"/>
            <a:ext cx="4030714" cy="2285271"/>
          </a:xfrm>
          <a:prstGeom prst="rect">
            <a:avLst/>
          </a:prstGeom>
        </p:spPr>
      </p:pic>
      <p:pic>
        <p:nvPicPr>
          <p:cNvPr id="13" name="Picture 12">
            <a:extLst>
              <a:ext uri="{FF2B5EF4-FFF2-40B4-BE49-F238E27FC236}">
                <a16:creationId xmlns:a16="http://schemas.microsoft.com/office/drawing/2014/main" id="{EDBC6781-D78D-2240-A8BE-4C648FA226D8}"/>
              </a:ext>
            </a:extLst>
          </p:cNvPr>
          <p:cNvPicPr>
            <a:picLocks noChangeAspect="1"/>
          </p:cNvPicPr>
          <p:nvPr/>
        </p:nvPicPr>
        <p:blipFill>
          <a:blip r:embed="rId6"/>
          <a:stretch>
            <a:fillRect/>
          </a:stretch>
        </p:blipFill>
        <p:spPr>
          <a:xfrm>
            <a:off x="609600" y="4095929"/>
            <a:ext cx="4030714" cy="2285271"/>
          </a:xfrm>
          <a:prstGeom prst="rect">
            <a:avLst/>
          </a:prstGeom>
        </p:spPr>
      </p:pic>
    </p:spTree>
    <p:extLst>
      <p:ext uri="{BB962C8B-B14F-4D97-AF65-F5344CB8AC3E}">
        <p14:creationId xmlns:p14="http://schemas.microsoft.com/office/powerpoint/2010/main" val="30596766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300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p:txBody>
          <a:bodyPr>
            <a:normAutofit/>
          </a:bodyPr>
          <a:lstStyle/>
          <a:p>
            <a:r>
              <a:rPr lang="en-US" dirty="0"/>
              <a:t>Explanation to the Try It!</a:t>
            </a:r>
          </a:p>
        </p:txBody>
      </p:sp>
      <p:sp>
        <p:nvSpPr>
          <p:cNvPr id="5" name="Subtitle 4">
            <a:extLst>
              <a:ext uri="{FF2B5EF4-FFF2-40B4-BE49-F238E27FC236}">
                <a16:creationId xmlns:a16="http://schemas.microsoft.com/office/drawing/2014/main" id="{BC70345B-CBBF-4A4A-BE6F-F800145B6FCB}"/>
              </a:ext>
            </a:extLst>
          </p:cNvPr>
          <p:cNvSpPr>
            <a:spLocks noGrp="1"/>
          </p:cNvSpPr>
          <p:nvPr>
            <p:ph type="subTitle" idx="1"/>
          </p:nvPr>
        </p:nvSpPr>
        <p:spPr/>
        <p:txBody>
          <a:bodyPr/>
          <a:lstStyle/>
          <a:p>
            <a:r>
              <a:rPr lang="en-US" dirty="0"/>
              <a:t>Football</a:t>
            </a:r>
          </a:p>
        </p:txBody>
      </p:sp>
    </p:spTree>
    <p:extLst>
      <p:ext uri="{BB962C8B-B14F-4D97-AF65-F5344CB8AC3E}">
        <p14:creationId xmlns:p14="http://schemas.microsoft.com/office/powerpoint/2010/main" val="1067853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 I, Type II Error and Power</a:t>
            </a:r>
          </a:p>
        </p:txBody>
      </p:sp>
      <p:sp>
        <p:nvSpPr>
          <p:cNvPr id="3" name="Content Placeholder 2"/>
          <p:cNvSpPr>
            <a:spLocks noGrp="1"/>
          </p:cNvSpPr>
          <p:nvPr>
            <p:ph idx="1"/>
          </p:nvPr>
        </p:nvSpPr>
        <p:spPr>
          <a:xfrm>
            <a:off x="220639" y="1624446"/>
            <a:ext cx="11750721" cy="4525963"/>
          </a:xfrm>
        </p:spPr>
        <p:txBody>
          <a:bodyPr/>
          <a:lstStyle/>
          <a:p>
            <a:pPr marL="0" indent="0">
              <a:lnSpc>
                <a:spcPct val="100000"/>
              </a:lnSpc>
              <a:spcBef>
                <a:spcPts val="0"/>
              </a:spcBef>
              <a:buNone/>
            </a:pPr>
            <a:r>
              <a:rPr lang="en-US" sz="2400" b="1" dirty="0"/>
              <a:t>Assume we want to test the claim that the mean SMU Football team attendance is more than 20,000 fans.  In order to test this we selected 8 games at random and took the attendance from each game.  The sample average from those 8 games was 20,450. Assume we know the sample standard deviation is 500 fans.  Also assume the population of SMU football fans is normally distributed and that we have an alpha = .1 level of significance.  </a:t>
            </a:r>
            <a:endParaRPr lang="en-US" sz="2400" dirty="0"/>
          </a:p>
          <a:p>
            <a:pPr marL="0" marR="0" lvl="0" indent="0" defTabSz="914400" eaLnBrk="1" fontAlgn="auto" latinLnBrk="0" hangingPunct="1">
              <a:lnSpc>
                <a:spcPct val="100000"/>
              </a:lnSpc>
              <a:spcBef>
                <a:spcPts val="0"/>
              </a:spcBef>
              <a:spcAft>
                <a:spcPts val="0"/>
              </a:spcAft>
              <a:buClrTx/>
              <a:buSzTx/>
              <a:buFontTx/>
              <a:buNone/>
              <a:tabLst/>
              <a:defRPr/>
            </a:pPr>
            <a:endParaRPr lang="en-US" sz="2400" dirty="0"/>
          </a:p>
        </p:txBody>
      </p:sp>
      <p:sp>
        <p:nvSpPr>
          <p:cNvPr id="4" name="TextBox 3"/>
          <p:cNvSpPr txBox="1"/>
          <p:nvPr/>
        </p:nvSpPr>
        <p:spPr>
          <a:xfrm>
            <a:off x="411707" y="4191000"/>
            <a:ext cx="11368585" cy="369332"/>
          </a:xfrm>
          <a:prstGeom prst="rect">
            <a:avLst/>
          </a:prstGeom>
          <a:noFill/>
        </p:spPr>
        <p:txBody>
          <a:bodyPr wrap="square" rtlCol="0">
            <a:spAutoFit/>
          </a:bodyPr>
          <a:lstStyle/>
          <a:p>
            <a:r>
              <a:rPr lang="en-US" dirty="0"/>
              <a:t>Find the probability of concluding that the mean is greater than 20,000 fans when the true mean really is 20,000 fans.  </a:t>
            </a:r>
          </a:p>
        </p:txBody>
      </p:sp>
      <p:sp>
        <p:nvSpPr>
          <p:cNvPr id="5" name="TextBox 4"/>
          <p:cNvSpPr txBox="1"/>
          <p:nvPr/>
        </p:nvSpPr>
        <p:spPr>
          <a:xfrm>
            <a:off x="411707" y="5233554"/>
            <a:ext cx="11559654" cy="646331"/>
          </a:xfrm>
          <a:prstGeom prst="rect">
            <a:avLst/>
          </a:prstGeom>
          <a:noFill/>
        </p:spPr>
        <p:txBody>
          <a:bodyPr wrap="square" rtlCol="0">
            <a:spAutoFit/>
          </a:bodyPr>
          <a:lstStyle/>
          <a:p>
            <a:r>
              <a:rPr lang="en-US" dirty="0"/>
              <a:t>Find the probability of failing to reject the mean being less than or equal to 20,000 fans when the true mean really is 20,450 fans.  </a:t>
            </a:r>
          </a:p>
        </p:txBody>
      </p:sp>
    </p:spTree>
    <p:extLst>
      <p:ext uri="{BB962C8B-B14F-4D97-AF65-F5344CB8AC3E}">
        <p14:creationId xmlns:p14="http://schemas.microsoft.com/office/powerpoint/2010/main" val="1523469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628A040-A9A9-B24E-9DDE-676F568DC8F3}"/>
              </a:ext>
            </a:extLst>
          </p:cNvPr>
          <p:cNvPicPr>
            <a:picLocks noChangeAspect="1"/>
          </p:cNvPicPr>
          <p:nvPr/>
        </p:nvPicPr>
        <p:blipFill>
          <a:blip r:embed="rId2"/>
          <a:stretch>
            <a:fillRect/>
          </a:stretch>
        </p:blipFill>
        <p:spPr>
          <a:xfrm>
            <a:off x="206647" y="1013077"/>
            <a:ext cx="11559654" cy="482600"/>
          </a:xfrm>
          <a:prstGeom prst="rect">
            <a:avLst/>
          </a:prstGeom>
        </p:spPr>
      </p:pic>
      <p:pic>
        <p:nvPicPr>
          <p:cNvPr id="23" name="Picture 22"/>
          <p:cNvPicPr>
            <a:picLocks noChangeAspect="1"/>
          </p:cNvPicPr>
          <p:nvPr/>
        </p:nvPicPr>
        <p:blipFill>
          <a:blip r:embed="rId3"/>
          <a:stretch>
            <a:fillRect/>
          </a:stretch>
        </p:blipFill>
        <p:spPr>
          <a:xfrm>
            <a:off x="271092" y="4163045"/>
            <a:ext cx="9982200" cy="2197100"/>
          </a:xfrm>
          <a:prstGeom prst="rect">
            <a:avLst/>
          </a:prstGeom>
        </p:spPr>
      </p:pic>
      <p:sp>
        <p:nvSpPr>
          <p:cNvPr id="2" name="Title 1"/>
          <p:cNvSpPr>
            <a:spLocks noGrp="1"/>
          </p:cNvSpPr>
          <p:nvPr>
            <p:ph type="title"/>
          </p:nvPr>
        </p:nvSpPr>
        <p:spPr>
          <a:xfrm>
            <a:off x="838199" y="223064"/>
            <a:ext cx="10515600" cy="811258"/>
          </a:xfrm>
        </p:spPr>
        <p:txBody>
          <a:bodyPr/>
          <a:lstStyle/>
          <a:p>
            <a:r>
              <a:rPr lang="en-US" dirty="0"/>
              <a:t>Type I, Type II Error and Power</a:t>
            </a:r>
          </a:p>
        </p:txBody>
      </p:sp>
      <p:sp>
        <p:nvSpPr>
          <p:cNvPr id="3" name="Content Placeholder 2"/>
          <p:cNvSpPr>
            <a:spLocks noGrp="1"/>
          </p:cNvSpPr>
          <p:nvPr>
            <p:ph idx="1"/>
          </p:nvPr>
        </p:nvSpPr>
        <p:spPr>
          <a:xfrm>
            <a:off x="149902" y="1034322"/>
            <a:ext cx="12042098" cy="4351338"/>
          </a:xfrm>
        </p:spPr>
        <p:txBody>
          <a:bodyPr/>
          <a:lstStyle/>
          <a:p>
            <a:pPr marL="0" indent="0">
              <a:lnSpc>
                <a:spcPct val="100000"/>
              </a:lnSpc>
              <a:spcBef>
                <a:spcPts val="0"/>
              </a:spcBef>
              <a:buNone/>
            </a:pPr>
            <a:r>
              <a:rPr lang="en-US" sz="2000" b="1" dirty="0"/>
              <a:t>Assume we want to test the claim that the mean SMU Football team attendance is more than 20,000 fans.  In order to test this we selected 8 games at random and took the attendance from each game.  The sample average from those 8 games was 20,450. Assume we know the sample standard deviation is 500 fans.  Also assume the population of SMU football fans is normally distributed and that we have an alpha = .1 level of significance.  </a:t>
            </a:r>
            <a:endParaRPr lang="en-US" sz="2000"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4" name="TextBox 3"/>
          <p:cNvSpPr txBox="1"/>
          <p:nvPr/>
        </p:nvSpPr>
        <p:spPr>
          <a:xfrm>
            <a:off x="271092" y="2620682"/>
            <a:ext cx="11368585" cy="369332"/>
          </a:xfrm>
          <a:prstGeom prst="rect">
            <a:avLst/>
          </a:prstGeom>
          <a:noFill/>
        </p:spPr>
        <p:txBody>
          <a:bodyPr wrap="square" rtlCol="0">
            <a:spAutoFit/>
          </a:bodyPr>
          <a:lstStyle/>
          <a:p>
            <a:r>
              <a:rPr lang="en-US" dirty="0"/>
              <a:t>Find the probability of concluding that the mean is greater than 20,000 fans when the true mean really is 20,000 fans.  </a:t>
            </a:r>
          </a:p>
        </p:txBody>
      </p:sp>
      <p:sp>
        <p:nvSpPr>
          <p:cNvPr id="5" name="TextBox 4"/>
          <p:cNvSpPr txBox="1"/>
          <p:nvPr/>
        </p:nvSpPr>
        <p:spPr>
          <a:xfrm>
            <a:off x="227429" y="3334018"/>
            <a:ext cx="11559654" cy="646331"/>
          </a:xfrm>
          <a:prstGeom prst="rect">
            <a:avLst/>
          </a:prstGeom>
          <a:noFill/>
        </p:spPr>
        <p:txBody>
          <a:bodyPr wrap="square" rtlCol="0">
            <a:spAutoFit/>
          </a:bodyPr>
          <a:lstStyle/>
          <a:p>
            <a:r>
              <a:rPr lang="en-US" dirty="0"/>
              <a:t>Find the probability of failing to reject the mean being less than or equal to 20,000 fans when the true mean really is 20,450 fans.  </a:t>
            </a:r>
          </a:p>
        </p:txBody>
      </p:sp>
      <p:pic>
        <p:nvPicPr>
          <p:cNvPr id="6" name="Picture 5"/>
          <p:cNvPicPr>
            <a:picLocks noChangeAspect="1"/>
          </p:cNvPicPr>
          <p:nvPr/>
        </p:nvPicPr>
        <p:blipFill rotWithShape="1">
          <a:blip r:embed="rId4"/>
          <a:srcRect r="4042"/>
          <a:stretch/>
        </p:blipFill>
        <p:spPr>
          <a:xfrm>
            <a:off x="5955385" y="4906176"/>
            <a:ext cx="3296701" cy="1227639"/>
          </a:xfrm>
          <a:prstGeom prst="rect">
            <a:avLst/>
          </a:prstGeom>
        </p:spPr>
      </p:pic>
      <p:sp>
        <p:nvSpPr>
          <p:cNvPr id="7" name="TextBox 6"/>
          <p:cNvSpPr txBox="1"/>
          <p:nvPr/>
        </p:nvSpPr>
        <p:spPr>
          <a:xfrm>
            <a:off x="7292319" y="6133815"/>
            <a:ext cx="884420" cy="369332"/>
          </a:xfrm>
          <a:prstGeom prst="rect">
            <a:avLst/>
          </a:prstGeom>
          <a:noFill/>
        </p:spPr>
        <p:txBody>
          <a:bodyPr wrap="square" rtlCol="0">
            <a:spAutoFit/>
          </a:bodyPr>
          <a:lstStyle/>
          <a:p>
            <a:r>
              <a:rPr lang="en-US" dirty="0"/>
              <a:t>20,000</a:t>
            </a:r>
          </a:p>
        </p:txBody>
      </p:sp>
      <p:pic>
        <p:nvPicPr>
          <p:cNvPr id="8" name="Picture 7"/>
          <p:cNvPicPr>
            <a:picLocks noChangeAspect="1"/>
          </p:cNvPicPr>
          <p:nvPr/>
        </p:nvPicPr>
        <p:blipFill rotWithShape="1">
          <a:blip r:embed="rId4">
            <a:clrChange>
              <a:clrFrom>
                <a:srgbClr val="FFFFFF"/>
              </a:clrFrom>
              <a:clrTo>
                <a:srgbClr val="FFFFFF">
                  <a:alpha val="0"/>
                </a:srgbClr>
              </a:clrTo>
            </a:clrChange>
          </a:blip>
          <a:srcRect r="4042"/>
          <a:stretch/>
        </p:blipFill>
        <p:spPr>
          <a:xfrm>
            <a:off x="7621796" y="4906176"/>
            <a:ext cx="3296701" cy="1227639"/>
          </a:xfrm>
          <a:prstGeom prst="rect">
            <a:avLst/>
          </a:prstGeom>
        </p:spPr>
      </p:pic>
      <p:sp>
        <p:nvSpPr>
          <p:cNvPr id="9" name="TextBox 8"/>
          <p:cNvSpPr txBox="1"/>
          <p:nvPr/>
        </p:nvSpPr>
        <p:spPr>
          <a:xfrm>
            <a:off x="8937817" y="6158228"/>
            <a:ext cx="884420" cy="369332"/>
          </a:xfrm>
          <a:prstGeom prst="rect">
            <a:avLst/>
          </a:prstGeom>
          <a:noFill/>
        </p:spPr>
        <p:txBody>
          <a:bodyPr wrap="square" rtlCol="0">
            <a:spAutoFit/>
          </a:bodyPr>
          <a:lstStyle/>
          <a:p>
            <a:r>
              <a:rPr lang="en-US" dirty="0"/>
              <a:t>20,450</a:t>
            </a:r>
          </a:p>
        </p:txBody>
      </p:sp>
      <p:cxnSp>
        <p:nvCxnSpPr>
          <p:cNvPr id="11" name="Straight Connector 10"/>
          <p:cNvCxnSpPr/>
          <p:nvPr/>
        </p:nvCxnSpPr>
        <p:spPr>
          <a:xfrm flipH="1">
            <a:off x="8656425" y="4782756"/>
            <a:ext cx="14991" cy="1351059"/>
          </a:xfrm>
          <a:prstGeom prst="line">
            <a:avLst/>
          </a:prstGeom>
        </p:spPr>
        <p:style>
          <a:lnRef idx="1">
            <a:schemeClr val="accent1"/>
          </a:lnRef>
          <a:fillRef idx="0">
            <a:schemeClr val="accent1"/>
          </a:fillRef>
          <a:effectRef idx="0">
            <a:schemeClr val="accent1"/>
          </a:effectRef>
          <a:fontRef idx="minor">
            <a:schemeClr val="tx1"/>
          </a:fontRef>
        </p:style>
      </p:cxnSp>
      <p:sp>
        <p:nvSpPr>
          <p:cNvPr id="15" name="Freeform 14"/>
          <p:cNvSpPr/>
          <p:nvPr/>
        </p:nvSpPr>
        <p:spPr>
          <a:xfrm>
            <a:off x="8591101" y="5740311"/>
            <a:ext cx="665249" cy="406167"/>
          </a:xfrm>
          <a:custGeom>
            <a:avLst/>
            <a:gdLst>
              <a:gd name="connsiteX0" fmla="*/ 65323 w 665249"/>
              <a:gd name="connsiteY0" fmla="*/ 16806 h 406167"/>
              <a:gd name="connsiteX1" fmla="*/ 80313 w 665249"/>
              <a:gd name="connsiteY1" fmla="*/ 271639 h 406167"/>
              <a:gd name="connsiteX2" fmla="*/ 589979 w 665249"/>
              <a:gd name="connsiteY2" fmla="*/ 331599 h 406167"/>
              <a:gd name="connsiteX3" fmla="*/ 664930 w 665249"/>
              <a:gd name="connsiteY3" fmla="*/ 316609 h 406167"/>
              <a:gd name="connsiteX4" fmla="*/ 574989 w 665249"/>
              <a:gd name="connsiteY4" fmla="*/ 256648 h 406167"/>
              <a:gd name="connsiteX5" fmla="*/ 395107 w 665249"/>
              <a:gd name="connsiteY5" fmla="*/ 196688 h 406167"/>
              <a:gd name="connsiteX6" fmla="*/ 350136 w 665249"/>
              <a:gd name="connsiteY6" fmla="*/ 181698 h 406167"/>
              <a:gd name="connsiteX7" fmla="*/ 305166 w 665249"/>
              <a:gd name="connsiteY7" fmla="*/ 166708 h 406167"/>
              <a:gd name="connsiteX8" fmla="*/ 200235 w 665249"/>
              <a:gd name="connsiteY8" fmla="*/ 91757 h 406167"/>
              <a:gd name="connsiteX9" fmla="*/ 170254 w 665249"/>
              <a:gd name="connsiteY9" fmla="*/ 61776 h 406167"/>
              <a:gd name="connsiteX10" fmla="*/ 125284 w 665249"/>
              <a:gd name="connsiteY10" fmla="*/ 31796 h 406167"/>
              <a:gd name="connsiteX11" fmla="*/ 65323 w 665249"/>
              <a:gd name="connsiteY11" fmla="*/ 16806 h 4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5249" h="406167">
                <a:moveTo>
                  <a:pt x="65323" y="16806"/>
                </a:moveTo>
                <a:cubicBezTo>
                  <a:pt x="57828" y="56780"/>
                  <a:pt x="80313" y="186548"/>
                  <a:pt x="80313" y="271639"/>
                </a:cubicBezTo>
                <a:cubicBezTo>
                  <a:pt x="80313" y="516740"/>
                  <a:pt x="-298698" y="356989"/>
                  <a:pt x="589979" y="331599"/>
                </a:cubicBezTo>
                <a:cubicBezTo>
                  <a:pt x="614963" y="326602"/>
                  <a:pt x="669927" y="341593"/>
                  <a:pt x="664930" y="316609"/>
                </a:cubicBezTo>
                <a:cubicBezTo>
                  <a:pt x="657864" y="281277"/>
                  <a:pt x="609172" y="268042"/>
                  <a:pt x="574989" y="256648"/>
                </a:cubicBezTo>
                <a:lnTo>
                  <a:pt x="395107" y="196688"/>
                </a:lnTo>
                <a:lnTo>
                  <a:pt x="350136" y="181698"/>
                </a:lnTo>
                <a:lnTo>
                  <a:pt x="305166" y="166708"/>
                </a:lnTo>
                <a:cubicBezTo>
                  <a:pt x="234032" y="95574"/>
                  <a:pt x="272020" y="115685"/>
                  <a:pt x="200235" y="91757"/>
                </a:cubicBezTo>
                <a:cubicBezTo>
                  <a:pt x="190241" y="81763"/>
                  <a:pt x="181290" y="70605"/>
                  <a:pt x="170254" y="61776"/>
                </a:cubicBezTo>
                <a:cubicBezTo>
                  <a:pt x="156186" y="50522"/>
                  <a:pt x="138023" y="44535"/>
                  <a:pt x="125284" y="31796"/>
                </a:cubicBezTo>
                <a:cubicBezTo>
                  <a:pt x="112545" y="19057"/>
                  <a:pt x="72818" y="-23168"/>
                  <a:pt x="65323" y="16806"/>
                </a:cubicBezTo>
                <a:close/>
              </a:path>
            </a:pathLst>
          </a:cu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7652083" y="5489818"/>
            <a:ext cx="1004781" cy="618060"/>
          </a:xfrm>
          <a:custGeom>
            <a:avLst/>
            <a:gdLst>
              <a:gd name="connsiteX0" fmla="*/ 1004341 w 1004781"/>
              <a:gd name="connsiteY0" fmla="*/ 27456 h 618060"/>
              <a:gd name="connsiteX1" fmla="*/ 989351 w 1004781"/>
              <a:gd name="connsiteY1" fmla="*/ 537121 h 618060"/>
              <a:gd name="connsiteX2" fmla="*/ 974361 w 1004781"/>
              <a:gd name="connsiteY2" fmla="*/ 597082 h 618060"/>
              <a:gd name="connsiteX3" fmla="*/ 704538 w 1004781"/>
              <a:gd name="connsiteY3" fmla="*/ 612072 h 618060"/>
              <a:gd name="connsiteX4" fmla="*/ 44971 w 1004781"/>
              <a:gd name="connsiteY4" fmla="*/ 582092 h 618060"/>
              <a:gd name="connsiteX5" fmla="*/ 0 w 1004781"/>
              <a:gd name="connsiteY5" fmla="*/ 567102 h 618060"/>
              <a:gd name="connsiteX6" fmla="*/ 104931 w 1004781"/>
              <a:gd name="connsiteY6" fmla="*/ 537121 h 618060"/>
              <a:gd name="connsiteX7" fmla="*/ 224853 w 1004781"/>
              <a:gd name="connsiteY7" fmla="*/ 522131 h 618060"/>
              <a:gd name="connsiteX8" fmla="*/ 404735 w 1004781"/>
              <a:gd name="connsiteY8" fmla="*/ 462171 h 618060"/>
              <a:gd name="connsiteX9" fmla="*/ 494676 w 1004781"/>
              <a:gd name="connsiteY9" fmla="*/ 432190 h 618060"/>
              <a:gd name="connsiteX10" fmla="*/ 584617 w 1004781"/>
              <a:gd name="connsiteY10" fmla="*/ 387220 h 618060"/>
              <a:gd name="connsiteX11" fmla="*/ 629587 w 1004781"/>
              <a:gd name="connsiteY11" fmla="*/ 357240 h 618060"/>
              <a:gd name="connsiteX12" fmla="*/ 659568 w 1004781"/>
              <a:gd name="connsiteY12" fmla="*/ 327259 h 618060"/>
              <a:gd name="connsiteX13" fmla="*/ 749509 w 1004781"/>
              <a:gd name="connsiteY13" fmla="*/ 267299 h 618060"/>
              <a:gd name="connsiteX14" fmla="*/ 779489 w 1004781"/>
              <a:gd name="connsiteY14" fmla="*/ 222328 h 618060"/>
              <a:gd name="connsiteX15" fmla="*/ 824459 w 1004781"/>
              <a:gd name="connsiteY15" fmla="*/ 207338 h 618060"/>
              <a:gd name="connsiteX16" fmla="*/ 944381 w 1004781"/>
              <a:gd name="connsiteY16" fmla="*/ 117397 h 618060"/>
              <a:gd name="connsiteX17" fmla="*/ 974361 w 1004781"/>
              <a:gd name="connsiteY17" fmla="*/ 72426 h 618060"/>
              <a:gd name="connsiteX18" fmla="*/ 1004341 w 1004781"/>
              <a:gd name="connsiteY18" fmla="*/ 27456 h 61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4781" h="618060">
                <a:moveTo>
                  <a:pt x="1004341" y="27456"/>
                </a:moveTo>
                <a:cubicBezTo>
                  <a:pt x="1006839" y="104905"/>
                  <a:pt x="998284" y="367394"/>
                  <a:pt x="989351" y="537121"/>
                </a:cubicBezTo>
                <a:cubicBezTo>
                  <a:pt x="988268" y="557695"/>
                  <a:pt x="994285" y="591839"/>
                  <a:pt x="974361" y="597082"/>
                </a:cubicBezTo>
                <a:cubicBezTo>
                  <a:pt x="887247" y="620007"/>
                  <a:pt x="794479" y="607075"/>
                  <a:pt x="704538" y="612072"/>
                </a:cubicBezTo>
                <a:cubicBezTo>
                  <a:pt x="421875" y="605006"/>
                  <a:pt x="264111" y="644703"/>
                  <a:pt x="44971" y="582092"/>
                </a:cubicBezTo>
                <a:cubicBezTo>
                  <a:pt x="29778" y="577751"/>
                  <a:pt x="14990" y="572099"/>
                  <a:pt x="0" y="567102"/>
                </a:cubicBezTo>
                <a:cubicBezTo>
                  <a:pt x="35637" y="555223"/>
                  <a:pt x="67295" y="543394"/>
                  <a:pt x="104931" y="537121"/>
                </a:cubicBezTo>
                <a:cubicBezTo>
                  <a:pt x="144668" y="530498"/>
                  <a:pt x="184879" y="527128"/>
                  <a:pt x="224853" y="522131"/>
                </a:cubicBezTo>
                <a:lnTo>
                  <a:pt x="404735" y="462171"/>
                </a:lnTo>
                <a:cubicBezTo>
                  <a:pt x="404739" y="462170"/>
                  <a:pt x="494673" y="432192"/>
                  <a:pt x="494676" y="432190"/>
                </a:cubicBezTo>
                <a:cubicBezTo>
                  <a:pt x="552793" y="393445"/>
                  <a:pt x="522555" y="407907"/>
                  <a:pt x="584617" y="387220"/>
                </a:cubicBezTo>
                <a:cubicBezTo>
                  <a:pt x="599607" y="377227"/>
                  <a:pt x="615519" y="368494"/>
                  <a:pt x="629587" y="357240"/>
                </a:cubicBezTo>
                <a:cubicBezTo>
                  <a:pt x="640623" y="348411"/>
                  <a:pt x="648261" y="335739"/>
                  <a:pt x="659568" y="327259"/>
                </a:cubicBezTo>
                <a:cubicBezTo>
                  <a:pt x="688393" y="305640"/>
                  <a:pt x="749509" y="267299"/>
                  <a:pt x="749509" y="267299"/>
                </a:cubicBezTo>
                <a:lnTo>
                  <a:pt x="779489" y="222328"/>
                </a:lnTo>
                <a:cubicBezTo>
                  <a:pt x="794479" y="217331"/>
                  <a:pt x="810647" y="215012"/>
                  <a:pt x="824459" y="207338"/>
                </a:cubicBezTo>
                <a:cubicBezTo>
                  <a:pt x="858978" y="188160"/>
                  <a:pt x="915272" y="153783"/>
                  <a:pt x="944381" y="117397"/>
                </a:cubicBezTo>
                <a:cubicBezTo>
                  <a:pt x="955636" y="103329"/>
                  <a:pt x="961622" y="85165"/>
                  <a:pt x="974361" y="72426"/>
                </a:cubicBezTo>
                <a:cubicBezTo>
                  <a:pt x="987100" y="59687"/>
                  <a:pt x="1001843" y="-49993"/>
                  <a:pt x="1004341" y="27456"/>
                </a:cubicBezTo>
                <a:close/>
              </a:path>
            </a:pathLst>
          </a:cu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8736740" y="4598090"/>
            <a:ext cx="884420" cy="369332"/>
          </a:xfrm>
          <a:prstGeom prst="rect">
            <a:avLst/>
          </a:prstGeom>
          <a:noFill/>
        </p:spPr>
        <p:txBody>
          <a:bodyPr wrap="square" rtlCol="0">
            <a:spAutoFit/>
          </a:bodyPr>
          <a:lstStyle/>
          <a:p>
            <a:r>
              <a:rPr lang="en-US" dirty="0"/>
              <a:t>Reject</a:t>
            </a:r>
          </a:p>
        </p:txBody>
      </p:sp>
      <p:sp>
        <p:nvSpPr>
          <p:cNvPr id="19" name="TextBox 18"/>
          <p:cNvSpPr txBox="1"/>
          <p:nvPr/>
        </p:nvSpPr>
        <p:spPr>
          <a:xfrm>
            <a:off x="7809480" y="4630508"/>
            <a:ext cx="884420" cy="369332"/>
          </a:xfrm>
          <a:prstGeom prst="rect">
            <a:avLst/>
          </a:prstGeom>
          <a:noFill/>
        </p:spPr>
        <p:txBody>
          <a:bodyPr wrap="square" rtlCol="0">
            <a:spAutoFit/>
          </a:bodyPr>
          <a:lstStyle/>
          <a:p>
            <a:pPr algn="ctr"/>
            <a:r>
              <a:rPr lang="en-US"/>
              <a:t>FTR</a:t>
            </a:r>
          </a:p>
        </p:txBody>
      </p:sp>
      <mc:AlternateContent xmlns:mc="http://schemas.openxmlformats.org/markup-compatibility/2006" xmlns:a14="http://schemas.microsoft.com/office/drawing/2010/main">
        <mc:Choice Requires="a14">
          <p:sp>
            <p:nvSpPr>
              <p:cNvPr id="20" name="TextBox 19"/>
              <p:cNvSpPr txBox="1"/>
              <p:nvPr/>
            </p:nvSpPr>
            <p:spPr>
              <a:xfrm>
                <a:off x="4570205" y="4615264"/>
                <a:ext cx="1726739" cy="646331"/>
              </a:xfrm>
              <a:prstGeom prst="rect">
                <a:avLst/>
              </a:prstGeom>
              <a:noFill/>
            </p:spPr>
            <p:txBody>
              <a:bodyPr wrap="square" rtlCol="0">
                <a:spAutoFit/>
              </a:bodyPr>
              <a:lstStyle/>
              <a:p>
                <a:r>
                  <a:rPr lang="en-US" dirty="0"/>
                  <a:t>Ho: </a:t>
                </a:r>
                <a14:m>
                  <m:oMath xmlns:m="http://schemas.openxmlformats.org/officeDocument/2006/math">
                    <m:r>
                      <a:rPr lang="en-US" i="1" smtClean="0">
                        <a:latin typeface="Cambria Math" charset="0"/>
                        <a:ea typeface="Cambria Math" charset="0"/>
                        <a:cs typeface="Cambria Math" charset="0"/>
                      </a:rPr>
                      <m:t>𝜇</m:t>
                    </m:r>
                  </m:oMath>
                </a14:m>
                <a:r>
                  <a:rPr lang="en-US" dirty="0"/>
                  <a:t> = 20,000</a:t>
                </a:r>
              </a:p>
              <a:p>
                <a:r>
                  <a:rPr lang="en-US" dirty="0"/>
                  <a:t>Ha: </a:t>
                </a:r>
                <a14:m>
                  <m:oMath xmlns:m="http://schemas.openxmlformats.org/officeDocument/2006/math">
                    <m:r>
                      <a:rPr lang="en-US" i="1">
                        <a:latin typeface="Cambria Math" charset="0"/>
                        <a:ea typeface="Cambria Math" charset="0"/>
                        <a:cs typeface="Cambria Math" charset="0"/>
                      </a:rPr>
                      <m:t>𝜇</m:t>
                    </m:r>
                  </m:oMath>
                </a14:m>
                <a:r>
                  <a:rPr lang="en-US" dirty="0"/>
                  <a:t> &gt; 20,000</a:t>
                </a:r>
              </a:p>
            </p:txBody>
          </p:sp>
        </mc:Choice>
        <mc:Fallback xmlns="">
          <p:sp>
            <p:nvSpPr>
              <p:cNvPr id="20" name="TextBox 19"/>
              <p:cNvSpPr txBox="1">
                <a:spLocks noRot="1" noChangeAspect="1" noMove="1" noResize="1" noEditPoints="1" noAdjustHandles="1" noChangeArrowheads="1" noChangeShapeType="1" noTextEdit="1"/>
              </p:cNvSpPr>
              <p:nvPr/>
            </p:nvSpPr>
            <p:spPr>
              <a:xfrm>
                <a:off x="4570205" y="4615264"/>
                <a:ext cx="1726739" cy="646331"/>
              </a:xfrm>
              <a:prstGeom prst="rect">
                <a:avLst/>
              </a:prstGeom>
              <a:blipFill>
                <a:blip r:embed="rId5"/>
                <a:stretch>
                  <a:fillRect l="-3704" t="-3922" r="-1481" b="-13725"/>
                </a:stretch>
              </a:blipFill>
            </p:spPr>
            <p:txBody>
              <a:bodyPr/>
              <a:lstStyle/>
              <a:p>
                <a:r>
                  <a:rPr lang="en-US">
                    <a:noFill/>
                  </a:rPr>
                  <a:t> </a:t>
                </a:r>
              </a:p>
            </p:txBody>
          </p:sp>
        </mc:Fallback>
      </mc:AlternateContent>
      <p:sp>
        <p:nvSpPr>
          <p:cNvPr id="21" name="TextBox 20"/>
          <p:cNvSpPr txBox="1"/>
          <p:nvPr/>
        </p:nvSpPr>
        <p:spPr>
          <a:xfrm>
            <a:off x="2133600" y="2915337"/>
            <a:ext cx="1585209" cy="369332"/>
          </a:xfrm>
          <a:prstGeom prst="rect">
            <a:avLst/>
          </a:prstGeom>
          <a:noFill/>
        </p:spPr>
        <p:txBody>
          <a:bodyPr wrap="square" rtlCol="0">
            <a:spAutoFit/>
          </a:bodyPr>
          <a:lstStyle/>
          <a:p>
            <a:r>
              <a:rPr lang="en-US" b="1" dirty="0">
                <a:solidFill>
                  <a:srgbClr val="FF0000"/>
                </a:solidFill>
              </a:rPr>
              <a:t>Alpha = 0.1</a:t>
            </a:r>
          </a:p>
        </p:txBody>
      </p:sp>
      <p:sp>
        <p:nvSpPr>
          <p:cNvPr id="22" name="TextBox 21"/>
          <p:cNvSpPr txBox="1"/>
          <p:nvPr/>
        </p:nvSpPr>
        <p:spPr>
          <a:xfrm>
            <a:off x="3581400" y="3674456"/>
            <a:ext cx="3312338" cy="369332"/>
          </a:xfrm>
          <a:prstGeom prst="rect">
            <a:avLst/>
          </a:prstGeom>
          <a:noFill/>
        </p:spPr>
        <p:txBody>
          <a:bodyPr wrap="square" rtlCol="0">
            <a:spAutoFit/>
          </a:bodyPr>
          <a:lstStyle/>
          <a:p>
            <a:r>
              <a:rPr lang="en-US" b="1" dirty="0">
                <a:solidFill>
                  <a:srgbClr val="00B050"/>
                </a:solidFill>
              </a:rPr>
              <a:t>Beta = 1 </a:t>
            </a:r>
            <a:r>
              <a:rPr lang="mr-IN" b="1" dirty="0">
                <a:solidFill>
                  <a:srgbClr val="00B050"/>
                </a:solidFill>
              </a:rPr>
              <a:t>–</a:t>
            </a:r>
            <a:r>
              <a:rPr lang="en-US" b="1" dirty="0">
                <a:solidFill>
                  <a:srgbClr val="00B050"/>
                </a:solidFill>
              </a:rPr>
              <a:t> Power = 0.1344</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06C88B6-DF54-724E-8CE4-9C8D3927B8EF}"/>
                  </a:ext>
                </a:extLst>
              </p:cNvPr>
              <p:cNvSpPr txBox="1"/>
              <p:nvPr/>
            </p:nvSpPr>
            <p:spPr>
              <a:xfrm>
                <a:off x="7938598" y="5759453"/>
                <a:ext cx="1666411"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rgbClr val="FF0000"/>
                          </a:solidFill>
                          <a:latin typeface="Cambria Math" panose="02040503050406030204" pitchFamily="18" charset="0"/>
                          <a:ea typeface="Cambria Math" panose="02040503050406030204" pitchFamily="18" charset="0"/>
                        </a:rPr>
                        <m:t>𝜶</m:t>
                      </m:r>
                    </m:oMath>
                  </m:oMathPara>
                </a14:m>
                <a:endParaRPr lang="en-US" sz="1600" b="1" dirty="0"/>
              </a:p>
            </p:txBody>
          </p:sp>
        </mc:Choice>
        <mc:Fallback xmlns="">
          <p:sp>
            <p:nvSpPr>
              <p:cNvPr id="10" name="TextBox 9">
                <a:extLst>
                  <a:ext uri="{FF2B5EF4-FFF2-40B4-BE49-F238E27FC236}">
                    <a16:creationId xmlns:a16="http://schemas.microsoft.com/office/drawing/2014/main" id="{806C88B6-DF54-724E-8CE4-9C8D3927B8EF}"/>
                  </a:ext>
                </a:extLst>
              </p:cNvPr>
              <p:cNvSpPr txBox="1">
                <a:spLocks noRot="1" noChangeAspect="1" noMove="1" noResize="1" noEditPoints="1" noAdjustHandles="1" noChangeArrowheads="1" noChangeShapeType="1" noTextEdit="1"/>
              </p:cNvSpPr>
              <p:nvPr/>
            </p:nvSpPr>
            <p:spPr>
              <a:xfrm>
                <a:off x="7938598" y="5759453"/>
                <a:ext cx="1666411" cy="400110"/>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79953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6"/>
                                        </p:tgtEl>
                                      </p:cBhvr>
                                    </p:animEffect>
                                    <p:set>
                                      <p:cBhvr>
                                        <p:cTn id="43" dur="1" fill="hold">
                                          <p:stCondLst>
                                            <p:cond delay="499"/>
                                          </p:stCondLst>
                                        </p:cTn>
                                        <p:tgtEl>
                                          <p:spTgt spid="6"/>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7"/>
                                        </p:tgtEl>
                                      </p:cBhvr>
                                    </p:animEffect>
                                    <p:set>
                                      <p:cBhvr>
                                        <p:cTn id="46" dur="1" fill="hold">
                                          <p:stCondLst>
                                            <p:cond delay="499"/>
                                          </p:stCondLst>
                                        </p:cTn>
                                        <p:tgtEl>
                                          <p:spTgt spid="7"/>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11"/>
                                        </p:tgtEl>
                                      </p:cBhvr>
                                    </p:animEffect>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15"/>
                                        </p:tgtEl>
                                      </p:cBhvr>
                                    </p:animEffect>
                                    <p:set>
                                      <p:cBhvr>
                                        <p:cTn id="52" dur="1" fill="hold">
                                          <p:stCondLst>
                                            <p:cond delay="499"/>
                                          </p:stCondLst>
                                        </p:cTn>
                                        <p:tgtEl>
                                          <p:spTgt spid="15"/>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19"/>
                                        </p:tgtEl>
                                      </p:cBhvr>
                                    </p:animEffect>
                                    <p:set>
                                      <p:cBhvr>
                                        <p:cTn id="55" dur="1" fill="hold">
                                          <p:stCondLst>
                                            <p:cond delay="499"/>
                                          </p:stCondLst>
                                        </p:cTn>
                                        <p:tgtEl>
                                          <p:spTgt spid="19"/>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18"/>
                                        </p:tgtEl>
                                      </p:cBhvr>
                                    </p:animEffect>
                                    <p:set>
                                      <p:cBhvr>
                                        <p:cTn id="58" dur="1" fill="hold">
                                          <p:stCondLst>
                                            <p:cond delay="499"/>
                                          </p:stCondLst>
                                        </p:cTn>
                                        <p:tgtEl>
                                          <p:spTgt spid="18"/>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500"/>
                                        <p:tgtEl>
                                          <p:spTgt spid="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2" nodeType="click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fade">
                                      <p:cBhvr>
                                        <p:cTn id="71" dur="500"/>
                                        <p:tgtEl>
                                          <p:spTgt spid="7"/>
                                        </p:tgtEl>
                                      </p:cBhvr>
                                    </p:animEffect>
                                  </p:childTnLst>
                                </p:cTn>
                              </p:par>
                              <p:par>
                                <p:cTn id="72" presetID="10" presetClass="entr" presetSubtype="0" fill="hold" nodeType="with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fade">
                                      <p:cBhvr>
                                        <p:cTn id="74" dur="500"/>
                                        <p:tgtEl>
                                          <p:spTgt spid="11"/>
                                        </p:tgtEl>
                                      </p:cBhvr>
                                    </p:animEffect>
                                  </p:childTnLst>
                                </p:cTn>
                              </p:par>
                              <p:par>
                                <p:cTn id="75" presetID="10" presetClass="entr" presetSubtype="0" fill="hold" nodeType="withEffect">
                                  <p:stCondLst>
                                    <p:cond delay="0"/>
                                  </p:stCondLst>
                                  <p:childTnLst>
                                    <p:set>
                                      <p:cBhvr>
                                        <p:cTn id="76" dur="1" fill="hold">
                                          <p:stCondLst>
                                            <p:cond delay="0"/>
                                          </p:stCondLst>
                                        </p:cTn>
                                        <p:tgtEl>
                                          <p:spTgt spid="6"/>
                                        </p:tgtEl>
                                        <p:attrNameLst>
                                          <p:attrName>style.visibility</p:attrName>
                                        </p:attrNameLst>
                                      </p:cBhvr>
                                      <p:to>
                                        <p:strVal val="visible"/>
                                      </p:to>
                                    </p:set>
                                    <p:animEffect transition="in" filter="fade">
                                      <p:cBhvr>
                                        <p:cTn id="77" dur="500"/>
                                        <p:tgtEl>
                                          <p:spTgt spid="6"/>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2" nodeType="click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fade">
                                      <p:cBhvr>
                                        <p:cTn id="82" dur="500"/>
                                        <p:tgtEl>
                                          <p:spTgt spid="18"/>
                                        </p:tgtEl>
                                      </p:cBhvr>
                                    </p:animEffect>
                                  </p:childTnLst>
                                </p:cTn>
                              </p:par>
                              <p:par>
                                <p:cTn id="83" presetID="10" presetClass="entr" presetSubtype="0" fill="hold" grpId="2" nodeType="withEffect">
                                  <p:stCondLst>
                                    <p:cond delay="0"/>
                                  </p:stCondLst>
                                  <p:childTnLst>
                                    <p:set>
                                      <p:cBhvr>
                                        <p:cTn id="84" dur="1" fill="hold">
                                          <p:stCondLst>
                                            <p:cond delay="0"/>
                                          </p:stCondLst>
                                        </p:cTn>
                                        <p:tgtEl>
                                          <p:spTgt spid="19"/>
                                        </p:tgtEl>
                                        <p:attrNameLst>
                                          <p:attrName>style.visibility</p:attrName>
                                        </p:attrNameLst>
                                      </p:cBhvr>
                                      <p:to>
                                        <p:strVal val="visible"/>
                                      </p:to>
                                    </p:set>
                                    <p:animEffect transition="in" filter="fade">
                                      <p:cBhvr>
                                        <p:cTn id="85" dur="500"/>
                                        <p:tgtEl>
                                          <p:spTgt spid="19"/>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10"/>
                                        </p:tgtEl>
                                        <p:attrNameLst>
                                          <p:attrName>style.visibility</p:attrName>
                                        </p:attrNameLst>
                                      </p:cBhvr>
                                      <p:to>
                                        <p:strVal val="visible"/>
                                      </p:to>
                                    </p:set>
                                    <p:animEffect transition="in" filter="fade">
                                      <p:cBhvr>
                                        <p:cTn id="90" dur="500"/>
                                        <p:tgtEl>
                                          <p:spTgt spid="10"/>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17"/>
                                        </p:tgtEl>
                                        <p:attrNameLst>
                                          <p:attrName>style.visibility</p:attrName>
                                        </p:attrNameLst>
                                      </p:cBhvr>
                                      <p:to>
                                        <p:strVal val="visible"/>
                                      </p:to>
                                    </p:set>
                                    <p:animEffect transition="in" filter="fade">
                                      <p:cBhvr>
                                        <p:cTn id="95" dur="500"/>
                                        <p:tgtEl>
                                          <p:spTgt spid="17"/>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23"/>
                                        </p:tgtEl>
                                        <p:attrNameLst>
                                          <p:attrName>style.visibility</p:attrName>
                                        </p:attrNameLst>
                                      </p:cBhvr>
                                      <p:to>
                                        <p:strVal val="visible"/>
                                      </p:to>
                                    </p:set>
                                    <p:animEffect transition="in" filter="fade">
                                      <p:cBhvr>
                                        <p:cTn id="100" dur="500"/>
                                        <p:tgtEl>
                                          <p:spTgt spid="23"/>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22"/>
                                        </p:tgtEl>
                                        <p:attrNameLst>
                                          <p:attrName>style.visibility</p:attrName>
                                        </p:attrNameLst>
                                      </p:cBhvr>
                                      <p:to>
                                        <p:strVal val="visible"/>
                                      </p:to>
                                    </p:set>
                                    <p:animEffect transition="in" filter="fade">
                                      <p:cBhvr>
                                        <p:cTn id="10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7" grpId="2"/>
      <p:bldP spid="9" grpId="0"/>
      <p:bldP spid="15" grpId="0" animBg="1"/>
      <p:bldP spid="15" grpId="1" animBg="1"/>
      <p:bldP spid="17" grpId="0" animBg="1"/>
      <p:bldP spid="18" grpId="0"/>
      <p:bldP spid="18" grpId="1"/>
      <p:bldP spid="18" grpId="2"/>
      <p:bldP spid="19" grpId="0"/>
      <p:bldP spid="19" grpId="1"/>
      <p:bldP spid="19" grpId="2"/>
      <p:bldP spid="20" grpId="0"/>
      <p:bldP spid="21" grpId="0"/>
      <p:bldP spid="22" grpId="0"/>
      <p:bldP spid="10" grpId="0"/>
    </p:bld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34"/>
  <p:tag name="MMPROD_UIDATA" val="&lt;database version=&quot;11.0&quot;&gt;&lt;object type=&quot;1&quot; unique_id=&quot;10001&quot;&gt;&lt;object type=&quot;2&quot; unique_id=&quot;47998&quot;&gt;&lt;object type=&quot;3&quot; unique_id=&quot;47999&quot;&gt;&lt;property id=&quot;20148&quot; value=&quot;5&quot;/&gt;&lt;property id=&quot;20300&quot; value=&quot;Slide 1 - &amp;quot;Insert Title Here&amp;quot;&quot;/&gt;&lt;property id=&quot;20307&quot; value=&quot;269&quot;/&gt;&lt;/object&gt;&lt;object type=&quot;3&quot; unique_id=&quot;48000&quot;&gt;&lt;property id=&quot;20148&quot; value=&quot;5&quot;/&gt;&lt;property id=&quot;20300&quot; value=&quot;Slide 2 - &amp;quot;Header&amp;quot;&quot;/&gt;&lt;property id=&quot;20307&quot; value=&quot;266&quot;/&gt;&lt;/object&gt;&lt;object type=&quot;3&quot; unique_id=&quot;48001&quot;&gt;&lt;property id=&quot;20148&quot; value=&quot;5&quot;/&gt;&lt;property id=&quot;20300&quot; value=&quot;Slide 7&quot;/&gt;&lt;property id=&quot;20307&quot; value=&quot;267&quot;/&gt;&lt;/object&gt;&lt;object type=&quot;3&quot; unique_id=&quot;48032&quot;&gt;&lt;property id=&quot;20148&quot; value=&quot;5&quot;/&gt;&lt;property id=&quot;20300&quot; value=&quot;Slide 3&quot;/&gt;&lt;property id=&quot;20307&quot; value=&quot;270&quot;/&gt;&lt;/object&gt;&lt;object type=&quot;3&quot; unique_id=&quot;48033&quot;&gt;&lt;property id=&quot;20148&quot; value=&quot;5&quot;/&gt;&lt;property id=&quot;20300&quot; value=&quot;Slide 4&quot;/&gt;&lt;property id=&quot;20307&quot; value=&quot;271&quot;/&gt;&lt;/object&gt;&lt;object type=&quot;3&quot; unique_id=&quot;48034&quot;&gt;&lt;property id=&quot;20148&quot; value=&quot;5&quot;/&gt;&lt;property id=&quot;20300&quot; value=&quot;Slide 5&quot;/&gt;&lt;property id=&quot;20307&quot; value=&quot;272&quot;/&gt;&lt;/object&gt;&lt;object type=&quot;3&quot; unique_id=&quot;48035&quot;&gt;&lt;property id=&quot;20148&quot; value=&quot;5&quot;/&gt;&lt;property id=&quot;20300&quot; value=&quot;Slide 6&quot;/&gt;&lt;property id=&quot;20307&quot; value=&quot;273&quot;/&gt;&lt;/object&gt;&lt;/object&gt;&lt;object type=&quot;8&quot; unique_id=&quot;48006&quot;&gt;&lt;/object&gt;&lt;/object&gt;&lt;/database&gt;"/>
  <p:tag name="SECTOMILLISECCONVERTED" val="1"/>
</p:tagLst>
</file>

<file path=ppt/theme/theme1.xml><?xml version="1.0" encoding="utf-8"?>
<a:theme xmlns:a="http://schemas.openxmlformats.org/drawingml/2006/main" name="1_Body Slides">
  <a:themeElements>
    <a:clrScheme name="Southern Methodist University palette">
      <a:dk1>
        <a:srgbClr val="000000"/>
      </a:dk1>
      <a:lt1>
        <a:srgbClr val="FFFFFF"/>
      </a:lt1>
      <a:dk2>
        <a:srgbClr val="303651"/>
      </a:dk2>
      <a:lt2>
        <a:srgbClr val="8EB8E5"/>
      </a:lt2>
      <a:accent1>
        <a:srgbClr val="344CA1"/>
      </a:accent1>
      <a:accent2>
        <a:srgbClr val="DDCBA3"/>
      </a:accent2>
      <a:accent3>
        <a:srgbClr val="CC0034"/>
      </a:accent3>
      <a:accent4>
        <a:srgbClr val="928981"/>
      </a:accent4>
      <a:accent5>
        <a:srgbClr val="F9CA12"/>
      </a:accent5>
      <a:accent6>
        <a:srgbClr val="404041"/>
      </a:accent6>
      <a:hlink>
        <a:srgbClr val="0562C1"/>
      </a:hlink>
      <a:folHlink>
        <a:srgbClr val="0563C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7752</TotalTime>
  <Words>5380</Words>
  <Application>Microsoft Macintosh PowerPoint</Application>
  <PresentationFormat>Widescreen</PresentationFormat>
  <Paragraphs>481</Paragraphs>
  <Slides>62</Slides>
  <Notes>0</Notes>
  <HiddenSlides>12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Arial</vt:lpstr>
      <vt:lpstr>Calibri</vt:lpstr>
      <vt:lpstr>Cambria</vt:lpstr>
      <vt:lpstr>Cambria Math</vt:lpstr>
      <vt:lpstr>Helvetica</vt:lpstr>
      <vt:lpstr>Lucida Console</vt:lpstr>
      <vt:lpstr>Proxima Nova</vt:lpstr>
      <vt:lpstr>1_Body Slides</vt:lpstr>
      <vt:lpstr>Unit 4 Type I and Type II Error and Power</vt:lpstr>
      <vt:lpstr>R Code for First Lightboard 4.3.1</vt:lpstr>
      <vt:lpstr>SAS Code for First Lightboard 4.3.1</vt:lpstr>
      <vt:lpstr>Explanation to the Try It!</vt:lpstr>
      <vt:lpstr>Solution to the Try It</vt:lpstr>
      <vt:lpstr>PowerPoint Presentation</vt:lpstr>
      <vt:lpstr>Explanation to the Try It!</vt:lpstr>
      <vt:lpstr>Type I, Type II Error and Power</vt:lpstr>
      <vt:lpstr>Type I, Type II Error and Power</vt:lpstr>
      <vt:lpstr>POWER.T.TEST</vt:lpstr>
      <vt:lpstr>Proc Power</vt:lpstr>
      <vt:lpstr>PowerPoint Presentation</vt:lpstr>
      <vt:lpstr>Explanation to the Try It!</vt:lpstr>
      <vt:lpstr>Type 1, Type II Error and Power!</vt:lpstr>
      <vt:lpstr>Type 1, Type II Error and Power!</vt:lpstr>
      <vt:lpstr>POWER.T.TEST</vt:lpstr>
      <vt:lpstr>Proc Power</vt:lpstr>
      <vt:lpstr>PowerPoint Presentation</vt:lpstr>
      <vt:lpstr>R Code for First Lightboard 4.4.1</vt:lpstr>
      <vt:lpstr>SAS Code for First Lightboard 4.4.1</vt:lpstr>
      <vt:lpstr>Explanation to the Try It!</vt:lpstr>
      <vt:lpstr>Solution to the Try It!</vt:lpstr>
      <vt:lpstr>PowerPoint Presentation</vt:lpstr>
      <vt:lpstr>Explanation to the Try It!</vt:lpstr>
      <vt:lpstr>Type I, Type II Error and Power</vt:lpstr>
      <vt:lpstr>Type I, Type II Error and Power</vt:lpstr>
      <vt:lpstr>Type I, Type II Error and Power</vt:lpstr>
      <vt:lpstr>Type I, Type II Error and Power</vt:lpstr>
      <vt:lpstr>POWER.T.TEST</vt:lpstr>
      <vt:lpstr>Proc Power</vt:lpstr>
      <vt:lpstr>PowerPoint Presentation</vt:lpstr>
      <vt:lpstr>Power Curves: 1 Sample</vt:lpstr>
      <vt:lpstr>Type I, Type II Error and Power</vt:lpstr>
      <vt:lpstr>R Code</vt:lpstr>
      <vt:lpstr>PowerPoint Presentation</vt:lpstr>
      <vt:lpstr>Power Curves: 2 Sample</vt:lpstr>
      <vt:lpstr>Type I, Type II Error and Power</vt:lpstr>
      <vt:lpstr>R Code</vt:lpstr>
      <vt:lpstr>PowerPoint Presentation</vt:lpstr>
      <vt:lpstr>Airbag Inflators</vt:lpstr>
      <vt:lpstr>Question of Interest</vt:lpstr>
      <vt:lpstr>PowerPoint Presentation</vt:lpstr>
      <vt:lpstr>Presenting Power Results</vt:lpstr>
      <vt:lpstr>Power Analysis for  Key Safety Systems</vt:lpstr>
      <vt:lpstr>Power Analysis</vt:lpstr>
      <vt:lpstr>Power Analysis</vt:lpstr>
      <vt:lpstr>PowerPoint Presentation</vt:lpstr>
      <vt:lpstr>A Complete Analysis</vt:lpstr>
      <vt:lpstr>Question of Interest</vt:lpstr>
      <vt:lpstr>Assumptions</vt:lpstr>
      <vt:lpstr>Inflator Analysis</vt:lpstr>
      <vt:lpstr>Hypothesis Test</vt:lpstr>
      <vt:lpstr>PowerPoint Presentation</vt:lpstr>
      <vt:lpstr>Presentation to the Customer</vt:lpstr>
      <vt:lpstr>Final Presentation  for  Key Safety Systems  Dr. Bivin Sadler bsadler@smu.edu</vt:lpstr>
      <vt:lpstr>Question of Interest</vt:lpstr>
      <vt:lpstr>Inflation Times: At a Glance</vt:lpstr>
      <vt:lpstr>Inflation Times: At a Glance</vt:lpstr>
      <vt:lpstr>Appendix</vt:lpstr>
      <vt:lpstr>Assumptions</vt:lpstr>
      <vt:lpstr>Hypothesis Test</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Southern Methodist University</dc:title>
  <dc:subject/>
  <dc:creator>Administrator</dc:creator>
  <cp:keywords/>
  <dc:description/>
  <cp:lastModifiedBy>Microsoft Office User</cp:lastModifiedBy>
  <cp:revision>211</cp:revision>
  <dcterms:created xsi:type="dcterms:W3CDTF">2016-03-21T14:12:59Z</dcterms:created>
  <dcterms:modified xsi:type="dcterms:W3CDTF">2020-09-25T21:13:14Z</dcterms:modified>
  <cp:category/>
</cp:coreProperties>
</file>